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41"/>
  </p:notesMasterIdLst>
  <p:sldIdLst>
    <p:sldId id="256" r:id="rId2"/>
    <p:sldId id="388" r:id="rId3"/>
    <p:sldId id="259" r:id="rId4"/>
    <p:sldId id="260" r:id="rId5"/>
    <p:sldId id="391" r:id="rId6"/>
    <p:sldId id="261" r:id="rId7"/>
    <p:sldId id="392" r:id="rId8"/>
    <p:sldId id="270" r:id="rId9"/>
    <p:sldId id="354" r:id="rId10"/>
    <p:sldId id="355" r:id="rId11"/>
    <p:sldId id="393" r:id="rId12"/>
    <p:sldId id="356" r:id="rId13"/>
    <p:sldId id="358" r:id="rId14"/>
    <p:sldId id="283" r:id="rId15"/>
    <p:sldId id="359" r:id="rId16"/>
    <p:sldId id="271" r:id="rId17"/>
    <p:sldId id="360" r:id="rId18"/>
    <p:sldId id="387" r:id="rId19"/>
    <p:sldId id="286" r:id="rId20"/>
    <p:sldId id="284" r:id="rId21"/>
    <p:sldId id="361" r:id="rId22"/>
    <p:sldId id="395" r:id="rId23"/>
    <p:sldId id="265" r:id="rId24"/>
    <p:sldId id="362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96" r:id="rId33"/>
    <p:sldId id="374" r:id="rId34"/>
    <p:sldId id="375" r:id="rId35"/>
    <p:sldId id="376" r:id="rId36"/>
    <p:sldId id="377" r:id="rId37"/>
    <p:sldId id="382" r:id="rId38"/>
    <p:sldId id="380" r:id="rId39"/>
    <p:sldId id="351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Lato"/>
      <p:regular r:id="rId46"/>
      <p:bold r:id="rId46"/>
      <p:italic r:id="rId46"/>
      <p:boldItalic r:id="rId46"/>
    </p:embeddedFont>
    <p:embeddedFont>
      <p:font typeface="Microsoft YaHei" panose="020B0503020204020204" pitchFamily="34" charset="-122"/>
      <p:regular r:id="rId47"/>
      <p:bold r:id="rId48"/>
    </p:embeddedFont>
    <p:embeddedFont>
      <p:font typeface="字魂7号-温暖童稚体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Thị Linh Chi" initials="NTLC" lastIdx="1" clrIdx="0">
    <p:extLst>
      <p:ext uri="{19B8F6BF-5375-455C-9EA6-DF929625EA0E}">
        <p15:presenceInfo xmlns:p15="http://schemas.microsoft.com/office/powerpoint/2012/main" userId="a99e59ce03ab4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FFF"/>
    <a:srgbClr val="FFE79B"/>
    <a:srgbClr val="FFC310"/>
    <a:srgbClr val="FEC000"/>
    <a:srgbClr val="0E9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1"/>
    <p:restoredTop sz="94259" autoAdjust="0"/>
  </p:normalViewPr>
  <p:slideViewPr>
    <p:cSldViewPr snapToGrid="0">
      <p:cViewPr varScale="1">
        <p:scale>
          <a:sx n="117" d="100"/>
          <a:sy n="117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NUL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4T21:49:16.486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911746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3451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877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07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541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586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3" name="Shape 7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Shape 734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Shape 7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634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889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071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9413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944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244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233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82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81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6353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811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102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66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79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0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01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950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44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00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2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715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pic" idx="2"/>
          </p:nvPr>
        </p:nvSpPr>
        <p:spPr>
          <a:xfrm>
            <a:off x="977900" y="927100"/>
            <a:ext cx="3962399" cy="499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0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4F766-EB66-49B6-B13F-796BDC3ACE29}" type="datetimeFigureOut">
              <a:rPr lang="en-US" smtClean="0"/>
              <a:t>8/17/21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30C72-3D17-4B7D-8138-EBBAAB6DE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80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8053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pic" idx="2"/>
          </p:nvPr>
        </p:nvSpPr>
        <p:spPr>
          <a:xfrm>
            <a:off x="6705600" y="768350"/>
            <a:ext cx="4533899" cy="532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pic" idx="2"/>
          </p:nvPr>
        </p:nvSpPr>
        <p:spPr>
          <a:xfrm>
            <a:off x="469900" y="857250"/>
            <a:ext cx="5143499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pic" idx="2"/>
          </p:nvPr>
        </p:nvSpPr>
        <p:spPr>
          <a:xfrm>
            <a:off x="1365250" y="2019300"/>
            <a:ext cx="2819400" cy="28194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pic" idx="3"/>
          </p:nvPr>
        </p:nvSpPr>
        <p:spPr>
          <a:xfrm>
            <a:off x="4692650" y="2019300"/>
            <a:ext cx="2819400" cy="28194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pic" idx="4"/>
          </p:nvPr>
        </p:nvSpPr>
        <p:spPr>
          <a:xfrm>
            <a:off x="8020050" y="2019300"/>
            <a:ext cx="2819400" cy="28194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pic" idx="2"/>
          </p:nvPr>
        </p:nvSpPr>
        <p:spPr>
          <a:xfrm>
            <a:off x="3695700" y="0"/>
            <a:ext cx="2832099" cy="459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3"/>
          </p:nvPr>
        </p:nvSpPr>
        <p:spPr>
          <a:xfrm>
            <a:off x="6527800" y="2260600"/>
            <a:ext cx="2832099" cy="459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idx="4"/>
          </p:nvPr>
        </p:nvSpPr>
        <p:spPr>
          <a:xfrm>
            <a:off x="9359900" y="0"/>
            <a:ext cx="2832099" cy="459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Custom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pic" idx="2"/>
          </p:nvPr>
        </p:nvSpPr>
        <p:spPr>
          <a:xfrm>
            <a:off x="0" y="0"/>
            <a:ext cx="6743700" cy="6844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Custom Layou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698500" y="762000"/>
            <a:ext cx="5397500" cy="266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3"/>
          </p:nvPr>
        </p:nvSpPr>
        <p:spPr>
          <a:xfrm>
            <a:off x="6096000" y="3848100"/>
            <a:ext cx="5549899" cy="266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77" t="574" r="24509" b="21264"/>
              <a:stretch/>
            </p:blipFill>
            <p:spPr>
              <a:xfrm>
                <a:off x="5787342" y="-1"/>
                <a:ext cx="6404658" cy="6858001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71" t="21838" r="63366"/>
              <a:stretch/>
            </p:blipFill>
            <p:spPr>
              <a:xfrm>
                <a:off x="0" y="0"/>
                <a:ext cx="7029468" cy="68580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70" t="22561" r="73097" b="42370"/>
              <a:stretch/>
            </p:blipFill>
            <p:spPr>
              <a:xfrm>
                <a:off x="16554" y="2004116"/>
                <a:ext cx="3446754" cy="3092334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77" t="574" r="24509" b="52474"/>
            <a:stretch/>
          </p:blipFill>
          <p:spPr>
            <a:xfrm>
              <a:off x="16554" y="0"/>
              <a:ext cx="12056040" cy="41402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5" b="29487"/>
          <a:stretch/>
        </p:blipFill>
        <p:spPr>
          <a:xfrm>
            <a:off x="1" y="2545"/>
            <a:ext cx="1961804" cy="141316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68" r:id="rId8"/>
    <p:sldLayoutId id="2147483669" r:id="rId9"/>
    <p:sldLayoutId id="2147483671" r:id="rId10"/>
    <p:sldLayoutId id="2147483688" r:id="rId11"/>
    <p:sldLayoutId id="2147483689" r:id="rId12"/>
    <p:sldLayoutId id="2147483691" r:id="rId13"/>
    <p:sldLayoutId id="2147483692" r:id="rId14"/>
    <p:sldLayoutId id="2147483693" r:id="rId15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7439" b="12677"/>
          <a:stretch/>
        </p:blipFill>
        <p:spPr>
          <a:xfrm>
            <a:off x="0" y="0"/>
            <a:ext cx="12188142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6624695" y="2254661"/>
            <a:ext cx="5563447" cy="10043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dirty="0" err="1">
                <a:solidFill>
                  <a:schemeClr val="bg1">
                    <a:lumMod val="10000"/>
                  </a:schemeClr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Nhóm</a:t>
            </a:r>
            <a:r>
              <a:rPr lang="en-US" sz="6000" dirty="0">
                <a:solidFill>
                  <a:schemeClr val="bg1">
                    <a:lumMod val="10000"/>
                  </a:schemeClr>
                </a:solidFill>
                <a:latin typeface="+mn-lt"/>
                <a:ea typeface="造字工房悦圆演示版常规体" pitchFamily="50" charset="-122"/>
                <a:cs typeface="Lato"/>
                <a:sym typeface="Lato"/>
              </a:rPr>
              <a:t>: </a:t>
            </a:r>
            <a:r>
              <a:rPr lang="en-US" sz="6000">
                <a:solidFill>
                  <a:schemeClr val="bg1">
                    <a:lumMod val="10000"/>
                  </a:schemeClr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PetMan</a:t>
            </a:r>
            <a:r>
              <a:rPr lang="en-US" sz="6000" dirty="0">
                <a:solidFill>
                  <a:schemeClr val="bg1">
                    <a:lumMod val="1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Lato"/>
                <a:sym typeface="Lato"/>
              </a:rPr>
              <a:t> </a:t>
            </a:r>
            <a:endParaRPr lang="en-US" sz="6000" b="0" i="0" u="none" strike="noStrike" cap="none" dirty="0">
              <a:solidFill>
                <a:schemeClr val="bg1">
                  <a:lumMod val="1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Lato"/>
              <a:sym typeface="Lato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7" y="5467257"/>
            <a:ext cx="1532895" cy="139074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97" y="54560"/>
            <a:ext cx="3170947" cy="24520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6466" y="3310447"/>
            <a:ext cx="533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 "/>
              </a:rPr>
              <a:t>Khởi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sự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doanh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nghiệp</a:t>
            </a:r>
            <a:endParaRPr lang="en-US" sz="36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1107" y="4263275"/>
            <a:ext cx="4840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GVHD: </a:t>
            </a:r>
            <a:r>
              <a:rPr lang="en-US" sz="2000" b="1" dirty="0" err="1"/>
              <a:t>Th.S</a:t>
            </a:r>
            <a:r>
              <a:rPr lang="en-US" sz="2000" dirty="0"/>
              <a:t> </a:t>
            </a:r>
            <a:r>
              <a:rPr lang="en-US" sz="2000" b="1" dirty="0" err="1"/>
              <a:t>Nguyễn</a:t>
            </a:r>
            <a:r>
              <a:rPr lang="en-US" sz="2000" b="1" dirty="0"/>
              <a:t> </a:t>
            </a:r>
            <a:r>
              <a:rPr lang="en-US" sz="2000" b="1" dirty="0" err="1"/>
              <a:t>Thị</a:t>
            </a:r>
            <a:r>
              <a:rPr lang="en-US" sz="2000" b="1" dirty="0"/>
              <a:t> </a:t>
            </a:r>
            <a:r>
              <a:rPr lang="en-US" sz="2000" b="1" dirty="0" err="1"/>
              <a:t>Tuyết</a:t>
            </a:r>
            <a:r>
              <a:rPr lang="en-US" sz="2000" b="1" dirty="0"/>
              <a:t> Nhung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šlïdê">
            <a:extLst>
              <a:ext uri="{FF2B5EF4-FFF2-40B4-BE49-F238E27FC236}">
                <a16:creationId xmlns:a16="http://schemas.microsoft.com/office/drawing/2014/main" id="{EBF9D274-42B4-4DE2-A00F-FA03642A646A}"/>
              </a:ext>
            </a:extLst>
          </p:cNvPr>
          <p:cNvSpPr/>
          <p:nvPr/>
        </p:nvSpPr>
        <p:spPr bwMode="auto">
          <a:xfrm>
            <a:off x="1556657" y="83566"/>
            <a:ext cx="6523990" cy="1055652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>
                <a:latin typeface="Arial" panose="020B0604020202020204" pitchFamily="34" charset="0"/>
                <a:ea typeface="字魂17号-萌趣果冻体" panose="02000000000000000000" pitchFamily="2" charset="-122"/>
                <a:cs typeface="Arial" panose="020B0604020202020204" pitchFamily="34" charset="0"/>
              </a:rPr>
              <a:t>2.2 Mô hình SWOT</a:t>
            </a:r>
            <a:endParaRPr lang="zh-CN" altLang="en-US" sz="2800" b="1">
              <a:latin typeface="Arial" panose="020B0604020202020204" pitchFamily="34" charset="0"/>
              <a:ea typeface="字魂17号-萌趣果冻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圆角矩形 36">
            <a:extLst>
              <a:ext uri="{FF2B5EF4-FFF2-40B4-BE49-F238E27FC236}">
                <a16:creationId xmlns:a16="http://schemas.microsoft.com/office/drawing/2014/main" id="{6AC53079-E605-4827-A330-A5BFAA0C8F54}"/>
              </a:ext>
            </a:extLst>
          </p:cNvPr>
          <p:cNvSpPr/>
          <p:nvPr/>
        </p:nvSpPr>
        <p:spPr>
          <a:xfrm>
            <a:off x="632484" y="1179094"/>
            <a:ext cx="4967407" cy="2634298"/>
          </a:xfrm>
          <a:prstGeom prst="roundRect">
            <a:avLst/>
          </a:prstGeom>
          <a:noFill/>
          <a:ln w="19050" cmpd="sng">
            <a:solidFill>
              <a:schemeClr val="accent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BEA742A-902A-4F0B-80C9-F2BF3F5B7B5E}"/>
              </a:ext>
            </a:extLst>
          </p:cNvPr>
          <p:cNvSpPr/>
          <p:nvPr/>
        </p:nvSpPr>
        <p:spPr>
          <a:xfrm>
            <a:off x="199570" y="2051237"/>
            <a:ext cx="876002" cy="876002"/>
          </a:xfrm>
          <a:prstGeom prst="ellipse">
            <a:avLst/>
          </a:prstGeom>
          <a:solidFill>
            <a:srgbClr val="2989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39">
            <a:extLst>
              <a:ext uri="{FF2B5EF4-FFF2-40B4-BE49-F238E27FC236}">
                <a16:creationId xmlns:a16="http://schemas.microsoft.com/office/drawing/2014/main" id="{8776EDBE-F2C8-40AF-A1DB-97F09D204031}"/>
              </a:ext>
            </a:extLst>
          </p:cNvPr>
          <p:cNvSpPr/>
          <p:nvPr/>
        </p:nvSpPr>
        <p:spPr>
          <a:xfrm>
            <a:off x="7106582" y="1179094"/>
            <a:ext cx="4682143" cy="263429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20DA015-1429-4962-BEEE-58F43D9A9EF4}"/>
              </a:ext>
            </a:extLst>
          </p:cNvPr>
          <p:cNvSpPr/>
          <p:nvPr/>
        </p:nvSpPr>
        <p:spPr>
          <a:xfrm>
            <a:off x="6668581" y="1975008"/>
            <a:ext cx="876002" cy="8760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42">
            <a:extLst>
              <a:ext uri="{FF2B5EF4-FFF2-40B4-BE49-F238E27FC236}">
                <a16:creationId xmlns:a16="http://schemas.microsoft.com/office/drawing/2014/main" id="{5A8B7729-8B7B-4540-A5F1-3A57953853E6}"/>
              </a:ext>
            </a:extLst>
          </p:cNvPr>
          <p:cNvSpPr/>
          <p:nvPr/>
        </p:nvSpPr>
        <p:spPr>
          <a:xfrm>
            <a:off x="623445" y="4338177"/>
            <a:ext cx="4976445" cy="237211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DAD7B44-90F2-4778-A1A6-D5A7F38822CF}"/>
              </a:ext>
            </a:extLst>
          </p:cNvPr>
          <p:cNvSpPr/>
          <p:nvPr/>
        </p:nvSpPr>
        <p:spPr>
          <a:xfrm>
            <a:off x="199570" y="4978109"/>
            <a:ext cx="876002" cy="8760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45">
            <a:extLst>
              <a:ext uri="{FF2B5EF4-FFF2-40B4-BE49-F238E27FC236}">
                <a16:creationId xmlns:a16="http://schemas.microsoft.com/office/drawing/2014/main" id="{5539482F-C891-4EBF-BF5F-922FA595A4B4}"/>
              </a:ext>
            </a:extLst>
          </p:cNvPr>
          <p:cNvSpPr/>
          <p:nvPr/>
        </p:nvSpPr>
        <p:spPr>
          <a:xfrm>
            <a:off x="7123685" y="4338177"/>
            <a:ext cx="4665040" cy="2372112"/>
          </a:xfrm>
          <a:prstGeom prst="roundRect">
            <a:avLst/>
          </a:prstGeom>
          <a:noFill/>
          <a:ln w="19050" cmpd="sng">
            <a:solidFill>
              <a:schemeClr val="accent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8B0B9B-B724-492B-895A-1F45B6B9B1A2}"/>
              </a:ext>
            </a:extLst>
          </p:cNvPr>
          <p:cNvSpPr/>
          <p:nvPr/>
        </p:nvSpPr>
        <p:spPr>
          <a:xfrm>
            <a:off x="6699809" y="4978109"/>
            <a:ext cx="876002" cy="876002"/>
          </a:xfrm>
          <a:prstGeom prst="ellipse">
            <a:avLst/>
          </a:prstGeom>
          <a:solidFill>
            <a:srgbClr val="2989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1435" y="1258847"/>
            <a:ext cx="44907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ĐIỂM MẠNH</a:t>
            </a:r>
            <a:endParaRPr 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Các</a:t>
            </a:r>
            <a:r>
              <a:rPr lang="en-US" sz="2000"/>
              <a:t> </a:t>
            </a:r>
            <a:r>
              <a:rPr lang="en-US" sz="2000" err="1"/>
              <a:t>thành</a:t>
            </a:r>
            <a:r>
              <a:rPr lang="en-US" sz="2000"/>
              <a:t> </a:t>
            </a:r>
            <a:r>
              <a:rPr lang="en-US" sz="2000" err="1"/>
              <a:t>viên</a:t>
            </a:r>
            <a:r>
              <a:rPr lang="en-US" sz="2000"/>
              <a:t> </a:t>
            </a:r>
            <a:r>
              <a:rPr lang="en-US" sz="2000" err="1"/>
              <a:t>trong</a:t>
            </a:r>
            <a:r>
              <a:rPr lang="en-US" sz="2000"/>
              <a:t> </a:t>
            </a:r>
            <a:r>
              <a:rPr lang="en-US" sz="2000" err="1"/>
              <a:t>công</a:t>
            </a:r>
            <a:r>
              <a:rPr lang="en-US" sz="2000"/>
              <a:t> ty </a:t>
            </a:r>
            <a:r>
              <a:rPr lang="en-US" sz="2000" err="1"/>
              <a:t>đa</a:t>
            </a:r>
            <a:r>
              <a:rPr lang="en-US" sz="2000"/>
              <a:t> </a:t>
            </a:r>
            <a:r>
              <a:rPr lang="en-US" sz="2000" err="1"/>
              <a:t>sô</a:t>
            </a:r>
            <a:r>
              <a:rPr lang="en-US" sz="2000"/>
              <a:t>́ là </a:t>
            </a:r>
            <a:r>
              <a:rPr lang="en-US" sz="2000" err="1"/>
              <a:t>các</a:t>
            </a:r>
            <a:r>
              <a:rPr lang="en-US" sz="2000"/>
              <a:t> </a:t>
            </a:r>
            <a:r>
              <a:rPr lang="en-US" sz="2000" err="1"/>
              <a:t>bạn</a:t>
            </a:r>
            <a:r>
              <a:rPr lang="en-US" sz="2000"/>
              <a:t> </a:t>
            </a:r>
            <a:r>
              <a:rPr lang="en-US" sz="2000" err="1"/>
              <a:t>trẻ</a:t>
            </a:r>
            <a:r>
              <a:rPr lang="en-US" sz="2000"/>
              <a:t>, </a:t>
            </a:r>
            <a:r>
              <a:rPr lang="en-US" sz="2000" err="1"/>
              <a:t>nhiệt</a:t>
            </a:r>
            <a:r>
              <a:rPr lang="en-US" sz="2000"/>
              <a:t> </a:t>
            </a:r>
            <a:r>
              <a:rPr lang="en-US" sz="2000" err="1"/>
              <a:t>tình</a:t>
            </a:r>
            <a:r>
              <a:rPr lang="en-US" sz="2000"/>
              <a:t>, ham </a:t>
            </a:r>
            <a:r>
              <a:rPr lang="en-US" sz="2000" err="1"/>
              <a:t>học</a:t>
            </a:r>
            <a:r>
              <a:rPr lang="en-US" sz="2000"/>
              <a:t> </a:t>
            </a:r>
            <a:r>
              <a:rPr lang="en-US" sz="2000" err="1"/>
              <a:t>hỏi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viên</a:t>
            </a:r>
            <a:r>
              <a:rPr lang="en-US" sz="2000"/>
              <a:t> </a:t>
            </a:r>
            <a:r>
              <a:rPr lang="en-US" sz="2000" err="1"/>
              <a:t>có</a:t>
            </a:r>
            <a:r>
              <a:rPr lang="en-US" sz="2000"/>
              <a:t> </a:t>
            </a:r>
            <a:r>
              <a:rPr lang="en-US" sz="2000" err="1"/>
              <a:t>tình</a:t>
            </a:r>
            <a:r>
              <a:rPr lang="en-US" sz="2000"/>
              <a:t> </a:t>
            </a:r>
            <a:r>
              <a:rPr lang="en-US" sz="2000" err="1"/>
              <a:t>yêu</a:t>
            </a:r>
            <a:r>
              <a:rPr lang="en-US" sz="2000"/>
              <a:t> </a:t>
            </a:r>
            <a:r>
              <a:rPr lang="en-US" sz="2000" err="1"/>
              <a:t>mãnh</a:t>
            </a:r>
            <a:r>
              <a:rPr lang="en-US" sz="2000"/>
              <a:t> </a:t>
            </a:r>
            <a:r>
              <a:rPr lang="en-US" sz="2000" err="1"/>
              <a:t>liệt</a:t>
            </a:r>
            <a:r>
              <a:rPr lang="en-US" sz="2000"/>
              <a:t> </a:t>
            </a:r>
            <a:r>
              <a:rPr lang="en-US" sz="2000" err="1"/>
              <a:t>với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r>
              <a:rPr lang="en-US" sz="20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viên</a:t>
            </a:r>
            <a:r>
              <a:rPr lang="en-US" sz="2000"/>
              <a:t> </a:t>
            </a:r>
            <a:r>
              <a:rPr lang="en-US" sz="2000" err="1"/>
              <a:t>đều</a:t>
            </a:r>
            <a:r>
              <a:rPr lang="en-US" sz="2000"/>
              <a:t> </a:t>
            </a:r>
            <a:r>
              <a:rPr lang="en-US" sz="2000" err="1"/>
              <a:t>là</a:t>
            </a:r>
            <a:r>
              <a:rPr lang="en-US" sz="2000"/>
              <a:t> </a:t>
            </a:r>
            <a:r>
              <a:rPr lang="en-US" sz="2000" err="1"/>
              <a:t>bạn</a:t>
            </a:r>
            <a:r>
              <a:rPr lang="en-US" sz="2000"/>
              <a:t> </a:t>
            </a:r>
            <a:r>
              <a:rPr lang="en-US" sz="2000" err="1"/>
              <a:t>bè</a:t>
            </a:r>
            <a:r>
              <a:rPr lang="en-US" sz="2000"/>
              <a:t> </a:t>
            </a:r>
            <a:r>
              <a:rPr lang="en-US" sz="2000" err="1"/>
              <a:t>lâu</a:t>
            </a:r>
            <a:r>
              <a:rPr lang="en-US" sz="2000"/>
              <a:t> </a:t>
            </a:r>
            <a:r>
              <a:rPr lang="en-US" sz="2000" err="1"/>
              <a:t>năm</a:t>
            </a:r>
            <a:endParaRPr lang="en-US" sz="2000"/>
          </a:p>
        </p:txBody>
      </p:sp>
      <p:sp>
        <p:nvSpPr>
          <p:cNvPr id="17" name="TextBox 16"/>
          <p:cNvSpPr txBox="1"/>
          <p:nvPr/>
        </p:nvSpPr>
        <p:spPr>
          <a:xfrm>
            <a:off x="7575811" y="1358739"/>
            <a:ext cx="4100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ĐIỂM YẾU</a:t>
            </a:r>
            <a:endParaRPr 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Chưa</a:t>
            </a:r>
            <a:r>
              <a:rPr lang="en-US" sz="2000"/>
              <a:t> có </a:t>
            </a:r>
            <a:r>
              <a:rPr lang="en-US" sz="2000" err="1"/>
              <a:t>nhiều</a:t>
            </a:r>
            <a:r>
              <a:rPr lang="en-US" sz="2000"/>
              <a:t> </a:t>
            </a:r>
            <a:r>
              <a:rPr lang="en-US" sz="2000" err="1"/>
              <a:t>kinh</a:t>
            </a:r>
            <a:r>
              <a:rPr lang="en-US" sz="2000"/>
              <a:t> </a:t>
            </a:r>
            <a:r>
              <a:rPr lang="en-US" sz="2000" err="1"/>
              <a:t>nghiệm</a:t>
            </a:r>
            <a:r>
              <a:rPr lang="en-US" sz="200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Dịch</a:t>
            </a:r>
            <a:r>
              <a:rPr lang="en-US" sz="2000"/>
              <a:t> vụ </a:t>
            </a:r>
            <a:r>
              <a:rPr lang="en-US" sz="2000" err="1"/>
              <a:t>chưa</a:t>
            </a:r>
            <a:r>
              <a:rPr lang="en-US" sz="2000"/>
              <a:t> có </a:t>
            </a:r>
            <a:r>
              <a:rPr lang="en-US" sz="2000" err="1"/>
              <a:t>danh</a:t>
            </a:r>
            <a:r>
              <a:rPr lang="en-US" sz="2000"/>
              <a:t> </a:t>
            </a:r>
            <a:r>
              <a:rPr lang="en-US" sz="2000" err="1"/>
              <a:t>tiếng</a:t>
            </a:r>
            <a:r>
              <a:rPr lang="en-US" sz="2000"/>
              <a:t> so </a:t>
            </a:r>
            <a:r>
              <a:rPr lang="en-US" sz="2000" err="1"/>
              <a:t>với</a:t>
            </a:r>
            <a:r>
              <a:rPr lang="en-US" sz="2000"/>
              <a:t> </a:t>
            </a:r>
            <a:r>
              <a:rPr lang="en-US" sz="2000" err="1"/>
              <a:t>các</a:t>
            </a:r>
            <a:r>
              <a:rPr lang="en-US" sz="2000"/>
              <a:t> </a:t>
            </a:r>
            <a:r>
              <a:rPr lang="en-US" sz="2000" err="1"/>
              <a:t>đối</a:t>
            </a:r>
            <a:r>
              <a:rPr lang="en-US" sz="2000"/>
              <a:t> </a:t>
            </a:r>
            <a:r>
              <a:rPr lang="en-US" sz="2000" err="1"/>
              <a:t>thủ</a:t>
            </a:r>
            <a:r>
              <a:rPr lang="en-US" sz="2000"/>
              <a:t> </a:t>
            </a:r>
            <a:r>
              <a:rPr lang="en-US" sz="2000" err="1"/>
              <a:t>cạnh</a:t>
            </a:r>
            <a:r>
              <a:rPr lang="en-US" sz="2000"/>
              <a:t> </a:t>
            </a:r>
            <a:r>
              <a:rPr lang="en-US" sz="2000" err="1"/>
              <a:t>tranh</a:t>
            </a:r>
            <a:r>
              <a:rPr lang="en-US" sz="200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1435" y="4569724"/>
            <a:ext cx="44907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CƠ HỘI</a:t>
            </a: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r>
              <a:rPr lang="en-US" sz="2000"/>
              <a:t> </a:t>
            </a:r>
            <a:r>
              <a:rPr lang="en-US" sz="2000" err="1"/>
              <a:t>càng</a:t>
            </a:r>
            <a:r>
              <a:rPr lang="en-US" sz="2000"/>
              <a:t> </a:t>
            </a:r>
            <a:r>
              <a:rPr lang="en-US" sz="2000" err="1"/>
              <a:t>ngày</a:t>
            </a:r>
            <a:r>
              <a:rPr lang="en-US" sz="2000"/>
              <a:t> </a:t>
            </a:r>
            <a:r>
              <a:rPr lang="en-US" sz="2000" err="1"/>
              <a:t>càng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ưa</a:t>
            </a:r>
            <a:r>
              <a:rPr lang="en-US" sz="2000"/>
              <a:t> </a:t>
            </a:r>
            <a:r>
              <a:rPr lang="en-US" sz="2000" err="1"/>
              <a:t>chuộng</a:t>
            </a:r>
            <a:r>
              <a:rPr lang="en-US" sz="2000"/>
              <a:t>, </a:t>
            </a: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kĩ</a:t>
            </a:r>
            <a:r>
              <a:rPr lang="en-US" sz="2000"/>
              <a:t> </a:t>
            </a:r>
            <a:r>
              <a:rPr lang="en-US" sz="2000" err="1"/>
              <a:t>càng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Nhiều</a:t>
            </a:r>
            <a:r>
              <a:rPr lang="en-US" sz="2000"/>
              <a:t> </a:t>
            </a:r>
            <a:r>
              <a:rPr lang="en-US" sz="2000" err="1"/>
              <a:t>người</a:t>
            </a:r>
            <a:r>
              <a:rPr lang="en-US" sz="2000"/>
              <a:t> </a:t>
            </a:r>
            <a:r>
              <a:rPr lang="en-US" sz="2000" err="1"/>
              <a:t>không</a:t>
            </a:r>
            <a:r>
              <a:rPr lang="en-US" sz="2000"/>
              <a:t> </a:t>
            </a:r>
            <a:r>
              <a:rPr lang="en-US" sz="2000" err="1"/>
              <a:t>có</a:t>
            </a:r>
            <a:r>
              <a:rPr lang="en-US" sz="2000"/>
              <a:t> </a:t>
            </a:r>
            <a:r>
              <a:rPr lang="en-US" sz="2000" err="1"/>
              <a:t>thời</a:t>
            </a:r>
            <a:r>
              <a:rPr lang="en-US" sz="2000"/>
              <a:t> </a:t>
            </a:r>
            <a:r>
              <a:rPr lang="en-US" sz="2000" err="1"/>
              <a:t>gian</a:t>
            </a:r>
            <a:r>
              <a:rPr lang="en-US" sz="2000"/>
              <a:t> </a:t>
            </a: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</p:txBody>
      </p:sp>
      <p:sp>
        <p:nvSpPr>
          <p:cNvPr id="19" name="TextBox 18"/>
          <p:cNvSpPr txBox="1"/>
          <p:nvPr/>
        </p:nvSpPr>
        <p:spPr>
          <a:xfrm>
            <a:off x="7499293" y="4609306"/>
            <a:ext cx="44907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THÁCH THỨC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Thi</a:t>
            </a:r>
            <a:r>
              <a:rPr lang="en-US" sz="2000" dirty="0"/>
              <a:t>̣ </a:t>
            </a:r>
            <a:r>
              <a:rPr lang="en-US" sz="2000" dirty="0" err="1"/>
              <a:t>trường</a:t>
            </a:r>
            <a:r>
              <a:rPr lang="en-US" sz="2000" dirty="0"/>
              <a:t> có </a:t>
            </a:r>
            <a:r>
              <a:rPr lang="en-US" sz="2000" dirty="0" err="1"/>
              <a:t>nhiều</a:t>
            </a:r>
            <a:r>
              <a:rPr lang="en-US" sz="2000" dirty="0"/>
              <a:t> </a:t>
            </a:r>
            <a:r>
              <a:rPr lang="en-US" sz="2000" dirty="0" err="1"/>
              <a:t>đối</a:t>
            </a:r>
            <a:r>
              <a:rPr lang="en-US" sz="2000" dirty="0"/>
              <a:t> </a:t>
            </a:r>
            <a:r>
              <a:rPr lang="en-US" sz="2000" dirty="0" err="1"/>
              <a:t>thủ</a:t>
            </a:r>
            <a:r>
              <a:rPr lang="en-US" sz="2000" dirty="0"/>
              <a:t> </a:t>
            </a:r>
            <a:r>
              <a:rPr lang="en-US" sz="2000" dirty="0" err="1"/>
              <a:t>cạnh</a:t>
            </a:r>
            <a:r>
              <a:rPr lang="en-US" sz="2000" dirty="0"/>
              <a:t> </a:t>
            </a:r>
            <a:r>
              <a:rPr lang="en-US" sz="2000" dirty="0" err="1"/>
              <a:t>tranh</a:t>
            </a:r>
            <a:r>
              <a:rPr lang="en-US" sz="2000" dirty="0"/>
              <a:t> </a:t>
            </a:r>
            <a:r>
              <a:rPr lang="en-US" sz="2000" dirty="0" err="1"/>
              <a:t>với</a:t>
            </a:r>
            <a:r>
              <a:rPr lang="en-US" sz="2000" dirty="0"/>
              <a:t> </a:t>
            </a:r>
            <a:r>
              <a:rPr lang="en-US" sz="2000" dirty="0" err="1"/>
              <a:t>nhiều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nghiệm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vốn</a:t>
            </a:r>
            <a:r>
              <a:rPr lang="en-US" sz="2000" dirty="0"/>
              <a:t> ban </a:t>
            </a:r>
            <a:r>
              <a:rPr lang="en-US" sz="2000" dirty="0" err="1"/>
              <a:t>đầu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654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5974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Kế</a:t>
            </a:r>
            <a:r>
              <a:rPr lang="en-US" sz="3200" b="1" dirty="0"/>
              <a:t> </a:t>
            </a:r>
            <a:r>
              <a:rPr lang="en-US" sz="3200" b="1" dirty="0" err="1"/>
              <a:t>hoạch</a:t>
            </a:r>
            <a:r>
              <a:rPr lang="en-US" sz="3200" b="1" dirty="0"/>
              <a:t> </a:t>
            </a:r>
            <a:r>
              <a:rPr lang="en-US" sz="3200" b="1" dirty="0" err="1"/>
              <a:t>kinh</a:t>
            </a:r>
            <a:r>
              <a:rPr lang="en-US" sz="3200" b="1" dirty="0"/>
              <a:t> </a:t>
            </a:r>
            <a:r>
              <a:rPr lang="en-US" sz="3200" b="1" dirty="0" err="1"/>
              <a:t>doanh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353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šlïdê">
            <a:extLst>
              <a:ext uri="{FF2B5EF4-FFF2-40B4-BE49-F238E27FC236}">
                <a16:creationId xmlns:a16="http://schemas.microsoft.com/office/drawing/2014/main" id="{EBF9D274-42B4-4DE2-A00F-FA03642A646A}"/>
              </a:ext>
            </a:extLst>
          </p:cNvPr>
          <p:cNvSpPr/>
          <p:nvPr/>
        </p:nvSpPr>
        <p:spPr bwMode="auto">
          <a:xfrm>
            <a:off x="1693537" y="81668"/>
            <a:ext cx="5925828" cy="984467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 dirty="0">
                <a:latin typeface="+mn-lt"/>
                <a:ea typeface="字魂17号-萌趣果冻体" panose="02000000000000000000" pitchFamily="2" charset="-122"/>
              </a:rPr>
              <a:t>3.1 </a:t>
            </a:r>
            <a:r>
              <a:rPr lang="en-US" altLang="zh-CN" sz="2800" b="1" dirty="0" err="1">
                <a:latin typeface="+mn-lt"/>
                <a:ea typeface="字魂17号-萌趣果冻体" panose="02000000000000000000" pitchFamily="2" charset="-122"/>
              </a:rPr>
              <a:t>Đánh</a:t>
            </a:r>
            <a:r>
              <a:rPr lang="en-US" altLang="zh-CN" sz="2800" b="1" dirty="0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dirty="0" err="1">
                <a:latin typeface="+mn-lt"/>
                <a:ea typeface="字魂17号-萌趣果冻体" panose="02000000000000000000" pitchFamily="2" charset="-122"/>
              </a:rPr>
              <a:t>giá</a:t>
            </a:r>
            <a:r>
              <a:rPr lang="en-US" altLang="zh-CN" sz="2800" b="1" dirty="0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dirty="0" err="1">
                <a:latin typeface="+mn-lt"/>
                <a:ea typeface="字魂17号-萌趣果冻体" panose="02000000000000000000" pitchFamily="2" charset="-122"/>
              </a:rPr>
              <a:t>thị</a:t>
            </a:r>
            <a:r>
              <a:rPr lang="en-US" altLang="zh-CN" sz="2800" b="1" dirty="0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dirty="0" err="1">
                <a:latin typeface="+mn-lt"/>
                <a:ea typeface="字魂17号-萌趣果冻体" panose="02000000000000000000" pitchFamily="2" charset="-122"/>
              </a:rPr>
              <a:t>trường</a:t>
            </a:r>
            <a:endParaRPr lang="zh-CN" altLang="en-US" sz="2800" b="1" dirty="0">
              <a:latin typeface="+mn-lt"/>
              <a:ea typeface="字魂17号-萌趣果冻体" panose="02000000000000000000" pitchFamily="2" charset="-122"/>
            </a:endParaRPr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012F41ED-7F85-4AF5-B0CC-D62D9BA3B1D1}"/>
              </a:ext>
            </a:extLst>
          </p:cNvPr>
          <p:cNvSpPr/>
          <p:nvPr/>
        </p:nvSpPr>
        <p:spPr>
          <a:xfrm rot="10800000">
            <a:off x="4046760" y="2921017"/>
            <a:ext cx="3554651" cy="2546457"/>
          </a:xfrm>
          <a:prstGeom prst="arc">
            <a:avLst>
              <a:gd name="adj1" fmla="val 10850106"/>
              <a:gd name="adj2" fmla="val 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摄图网_400306683">
            <a:extLst>
              <a:ext uri="{FF2B5EF4-FFF2-40B4-BE49-F238E27FC236}">
                <a16:creationId xmlns:a16="http://schemas.microsoft.com/office/drawing/2014/main" id="{4F2C11A5-6806-45AE-A29D-5208B42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898" y="5083633"/>
            <a:ext cx="703957" cy="703957"/>
          </a:xfrm>
          <a:prstGeom prst="rect">
            <a:avLst/>
          </a:prstGeom>
        </p:spPr>
      </p:pic>
      <p:pic>
        <p:nvPicPr>
          <p:cNvPr id="9" name="图片 8" descr="摄图网_400306683">
            <a:extLst>
              <a:ext uri="{FF2B5EF4-FFF2-40B4-BE49-F238E27FC236}">
                <a16:creationId xmlns:a16="http://schemas.microsoft.com/office/drawing/2014/main" id="{94D5C269-0B41-4EF2-9D3F-7A7BB3DD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850" y="4329938"/>
            <a:ext cx="703957" cy="70395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52EFEAB-950C-476E-A654-F1B65504C7CB}"/>
              </a:ext>
            </a:extLst>
          </p:cNvPr>
          <p:cNvSpPr/>
          <p:nvPr/>
        </p:nvSpPr>
        <p:spPr>
          <a:xfrm>
            <a:off x="3236631" y="1069299"/>
            <a:ext cx="2360449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Là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những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người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nuôi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thú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cưng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1693537" y="2573679"/>
            <a:ext cx="2207643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Độ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tuổi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Không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giới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hạn</a:t>
            </a:r>
            <a:endParaRPr lang="en-US" altLang="zh-CN" sz="1800" b="1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2080257-34D9-4315-9487-6CB04B3EB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5" t="55130" r="10922"/>
          <a:stretch/>
        </p:blipFill>
        <p:spPr>
          <a:xfrm>
            <a:off x="5140220" y="2575219"/>
            <a:ext cx="1539999" cy="1584071"/>
          </a:xfrm>
          <a:prstGeom prst="rect">
            <a:avLst/>
          </a:prstGeom>
        </p:spPr>
      </p:pic>
      <p:sp>
        <p:nvSpPr>
          <p:cNvPr id="23" name="弧形 4">
            <a:extLst>
              <a:ext uri="{FF2B5EF4-FFF2-40B4-BE49-F238E27FC236}">
                <a16:creationId xmlns:a16="http://schemas.microsoft.com/office/drawing/2014/main" id="{012F41ED-7F85-4AF5-B0CC-D62D9BA3B1D1}"/>
              </a:ext>
            </a:extLst>
          </p:cNvPr>
          <p:cNvSpPr/>
          <p:nvPr/>
        </p:nvSpPr>
        <p:spPr>
          <a:xfrm>
            <a:off x="3981366" y="2113479"/>
            <a:ext cx="3554651" cy="2546457"/>
          </a:xfrm>
          <a:prstGeom prst="arc">
            <a:avLst>
              <a:gd name="adj1" fmla="val 10850106"/>
              <a:gd name="adj2" fmla="val 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5" descr="摄图网_400306683">
            <a:extLst>
              <a:ext uri="{FF2B5EF4-FFF2-40B4-BE49-F238E27FC236}">
                <a16:creationId xmlns:a16="http://schemas.microsoft.com/office/drawing/2014/main" id="{4F2C11A5-6806-45AE-A29D-5208B42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579" y="1967046"/>
            <a:ext cx="703957" cy="703957"/>
          </a:xfrm>
          <a:prstGeom prst="rect">
            <a:avLst/>
          </a:prstGeom>
        </p:spPr>
      </p:pic>
      <p:pic>
        <p:nvPicPr>
          <p:cNvPr id="25" name="图片 6" descr="摄图网_400306683">
            <a:extLst>
              <a:ext uri="{FF2B5EF4-FFF2-40B4-BE49-F238E27FC236}">
                <a16:creationId xmlns:a16="http://schemas.microsoft.com/office/drawing/2014/main" id="{9D6FF06C-ACC6-435F-B4F9-9F117F8E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786" y="4307957"/>
            <a:ext cx="703957" cy="703957"/>
          </a:xfrm>
          <a:prstGeom prst="rect">
            <a:avLst/>
          </a:prstGeom>
        </p:spPr>
      </p:pic>
      <p:pic>
        <p:nvPicPr>
          <p:cNvPr id="26" name="图片 7" descr="摄图网_400306683">
            <a:extLst>
              <a:ext uri="{FF2B5EF4-FFF2-40B4-BE49-F238E27FC236}">
                <a16:creationId xmlns:a16="http://schemas.microsoft.com/office/drawing/2014/main" id="{249A8FDE-C2B0-494E-8CB2-07A02801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44" y="2982002"/>
            <a:ext cx="703957" cy="703957"/>
          </a:xfrm>
          <a:prstGeom prst="rect">
            <a:avLst/>
          </a:prstGeom>
        </p:spPr>
      </p:pic>
      <p:pic>
        <p:nvPicPr>
          <p:cNvPr id="27" name="图片 8" descr="摄图网_400306683">
            <a:extLst>
              <a:ext uri="{FF2B5EF4-FFF2-40B4-BE49-F238E27FC236}">
                <a16:creationId xmlns:a16="http://schemas.microsoft.com/office/drawing/2014/main" id="{94D5C269-0B41-4EF2-9D3F-7A7BB3DD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009" y="5003323"/>
            <a:ext cx="703957" cy="703957"/>
          </a:xfrm>
          <a:prstGeom prst="rect">
            <a:avLst/>
          </a:prstGeom>
        </p:spPr>
      </p:pic>
      <p:pic>
        <p:nvPicPr>
          <p:cNvPr id="8" name="图片 7" descr="摄图网_400306683">
            <a:extLst>
              <a:ext uri="{FF2B5EF4-FFF2-40B4-BE49-F238E27FC236}">
                <a16:creationId xmlns:a16="http://schemas.microsoft.com/office/drawing/2014/main" id="{249A8FDE-C2B0-494E-8CB2-07A02801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684" y="1952444"/>
            <a:ext cx="703957" cy="703957"/>
          </a:xfrm>
          <a:prstGeom prst="rect">
            <a:avLst/>
          </a:prstGeom>
        </p:spPr>
      </p:pic>
      <p:pic>
        <p:nvPicPr>
          <p:cNvPr id="7" name="图片 6" descr="摄图网_400306683">
            <a:extLst>
              <a:ext uri="{FF2B5EF4-FFF2-40B4-BE49-F238E27FC236}">
                <a16:creationId xmlns:a16="http://schemas.microsoft.com/office/drawing/2014/main" id="{9D6FF06C-ACC6-435F-B4F9-9F117F8E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995" y="2787455"/>
            <a:ext cx="703957" cy="703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6937" y="4313875"/>
            <a:ext cx="194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KHÁCH HÀNG</a:t>
            </a:r>
          </a:p>
        </p:txBody>
      </p:sp>
      <p:sp>
        <p:nvSpPr>
          <p:cNvPr id="28" name="矩形 17">
            <a:extLst>
              <a:ext uri="{FF2B5EF4-FFF2-40B4-BE49-F238E27FC236}">
                <a16:creationId xmlns:a16="http://schemas.microsoft.com/office/drawing/2014/main" id="{252EFEAB-950C-476E-A654-F1B65504C7CB}"/>
              </a:ext>
            </a:extLst>
          </p:cNvPr>
          <p:cNvSpPr/>
          <p:nvPr/>
        </p:nvSpPr>
        <p:spPr>
          <a:xfrm>
            <a:off x="6191684" y="1064697"/>
            <a:ext cx="2022284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Giới</a:t>
            </a:r>
            <a:r>
              <a:rPr lang="en-US" altLang="zh-CN" sz="1800" b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 </a:t>
            </a:r>
            <a:r>
              <a:rPr lang="en-US" altLang="zh-CN" sz="1800" b="1" err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tính</a:t>
            </a:r>
            <a:r>
              <a:rPr lang="en-US" altLang="zh-CN" sz="1800" b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Không phân biệt</a:t>
            </a:r>
          </a:p>
        </p:txBody>
      </p:sp>
      <p:sp>
        <p:nvSpPr>
          <p:cNvPr id="29" name="矩形 17">
            <a:extLst>
              <a:ext uri="{FF2B5EF4-FFF2-40B4-BE49-F238E27FC236}">
                <a16:creationId xmlns:a16="http://schemas.microsoft.com/office/drawing/2014/main" id="{252EFEAB-950C-476E-A654-F1B65504C7CB}"/>
              </a:ext>
            </a:extLst>
          </p:cNvPr>
          <p:cNvSpPr/>
          <p:nvPr/>
        </p:nvSpPr>
        <p:spPr>
          <a:xfrm>
            <a:off x="7746990" y="2573679"/>
            <a:ext cx="2731031" cy="92333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Thời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điểm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mua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hàng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9:00AM – 9:00PM</a:t>
            </a:r>
          </a:p>
        </p:txBody>
      </p:sp>
      <p:sp>
        <p:nvSpPr>
          <p:cNvPr id="30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2189060" y="4081223"/>
            <a:ext cx="1796801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Khu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vực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Hồ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Chí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Minh</a:t>
            </a:r>
          </a:p>
        </p:txBody>
      </p:sp>
      <p:sp>
        <p:nvSpPr>
          <p:cNvPr id="31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3390735" y="5659648"/>
            <a:ext cx="2126299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Mức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thu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nhập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&gt;=15.000.000VNĐ</a:t>
            </a:r>
          </a:p>
        </p:txBody>
      </p:sp>
      <p:sp>
        <p:nvSpPr>
          <p:cNvPr id="32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5969048" y="5661241"/>
            <a:ext cx="2036519" cy="92333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Số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lượng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mua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Không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giới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hạn</a:t>
            </a:r>
            <a:endParaRPr lang="en-US" altLang="zh-CN" sz="1800" b="1">
              <a:latin typeface="+mj-lt"/>
              <a:ea typeface="锐字逼格锐线体简4.0(原名张海山锐线体简）" panose="02010604000000000000" charset="-122"/>
              <a:cs typeface="Calibri Light" panose="020F0302020204030204" charset="0"/>
              <a:sym typeface="+mn-ea"/>
            </a:endParaRPr>
          </a:p>
        </p:txBody>
      </p:sp>
      <p:sp>
        <p:nvSpPr>
          <p:cNvPr id="33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7544022" y="4403540"/>
            <a:ext cx="2522048" cy="88036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Quy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mô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tương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lai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Tăng</a:t>
            </a:r>
            <a:endParaRPr lang="en-US" altLang="zh-CN" sz="1800" b="1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7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2686D9E-4BF8-471B-A88A-F807617147F1}"/>
              </a:ext>
            </a:extLst>
          </p:cNvPr>
          <p:cNvSpPr/>
          <p:nvPr/>
        </p:nvSpPr>
        <p:spPr>
          <a:xfrm>
            <a:off x="-1991" y="5052451"/>
            <a:ext cx="2430780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Tăng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đều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mỗi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năm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từ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15%-20%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FD64D6-FAAB-4D7C-9B0B-BEE019291B7D}"/>
              </a:ext>
            </a:extLst>
          </p:cNvPr>
          <p:cNvSpPr/>
          <p:nvPr/>
        </p:nvSpPr>
        <p:spPr>
          <a:xfrm>
            <a:off x="2660215" y="4485375"/>
            <a:ext cx="3054589" cy="193899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Họ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xu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hướng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kết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hôn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muộn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,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vì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thế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sẽ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lựa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chọn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nuôi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chó,mèo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để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người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bầu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bạn</a:t>
            </a:r>
            <a:endParaRPr lang="en-US" altLang="zh-CN" sz="2000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A9D96F-A3BD-4D24-AE6F-8B4DF09EC4A6}"/>
              </a:ext>
            </a:extLst>
          </p:cNvPr>
          <p:cNvSpPr/>
          <p:nvPr/>
        </p:nvSpPr>
        <p:spPr>
          <a:xfrm>
            <a:off x="6087671" y="4301966"/>
            <a:ext cx="3005969" cy="240065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Cho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thấy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mèo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là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loài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vật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được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ưa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chuộng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nhất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với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76.9%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người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lựa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chọn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nuôi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mèo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là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thú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cưng</a:t>
            </a:r>
            <a:endParaRPr lang="en-US" altLang="zh-CN" sz="2000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09F40E-D81E-40E8-8AA4-4C8455460AC4}"/>
              </a:ext>
            </a:extLst>
          </p:cNvPr>
          <p:cNvSpPr/>
          <p:nvPr/>
        </p:nvSpPr>
        <p:spPr>
          <a:xfrm>
            <a:off x="9334874" y="4365264"/>
            <a:ext cx="2510304" cy="240065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Họ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chi 100-300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ngàn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thức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ăn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thú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cưng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. 40%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còn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lại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họ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lựa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chọn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việc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trang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phục</a:t>
            </a:r>
            <a:endParaRPr lang="en-US" altLang="zh-CN" sz="2000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2" name="图片 12" descr="4524033">
            <a:extLst>
              <a:ext uri="{FF2B5EF4-FFF2-40B4-BE49-F238E27FC236}">
                <a16:creationId xmlns:a16="http://schemas.microsoft.com/office/drawing/2014/main" id="{911C1A1C-14A2-498C-BFA2-2A04B205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382" y="3796671"/>
            <a:ext cx="550545" cy="550545"/>
          </a:xfrm>
          <a:prstGeom prst="rect">
            <a:avLst/>
          </a:prstGeom>
        </p:spPr>
      </p:pic>
      <p:pic>
        <p:nvPicPr>
          <p:cNvPr id="13" name="图片 13" descr="4524028">
            <a:extLst>
              <a:ext uri="{FF2B5EF4-FFF2-40B4-BE49-F238E27FC236}">
                <a16:creationId xmlns:a16="http://schemas.microsoft.com/office/drawing/2014/main" id="{5BCA60DE-BBB3-4540-B2C0-EA091482C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835" y="3712095"/>
            <a:ext cx="450850" cy="450850"/>
          </a:xfrm>
          <a:prstGeom prst="rect">
            <a:avLst/>
          </a:prstGeom>
        </p:spPr>
      </p:pic>
      <p:pic>
        <p:nvPicPr>
          <p:cNvPr id="14" name="图片 14" descr="4524027">
            <a:extLst>
              <a:ext uri="{FF2B5EF4-FFF2-40B4-BE49-F238E27FC236}">
                <a16:creationId xmlns:a16="http://schemas.microsoft.com/office/drawing/2014/main" id="{A6D802D8-0AEE-4600-BD70-77BCD8A58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3352" y="3525984"/>
            <a:ext cx="549275" cy="549275"/>
          </a:xfrm>
          <a:prstGeom prst="rect">
            <a:avLst/>
          </a:prstGeom>
        </p:spPr>
      </p:pic>
      <p:pic>
        <p:nvPicPr>
          <p:cNvPr id="15" name="图片 15" descr="4524031">
            <a:extLst>
              <a:ext uri="{FF2B5EF4-FFF2-40B4-BE49-F238E27FC236}">
                <a16:creationId xmlns:a16="http://schemas.microsoft.com/office/drawing/2014/main" id="{02FA4D50-36E4-4EC3-86DA-9BCF797C8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9963" y="3537806"/>
            <a:ext cx="501650" cy="5016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DCF1EBC-A767-4426-B1CF-1C8C233D4D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5" t="53061" r="3871"/>
          <a:stretch/>
        </p:blipFill>
        <p:spPr>
          <a:xfrm>
            <a:off x="541374" y="1730683"/>
            <a:ext cx="2676778" cy="19397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38F60FB-BEEB-4AC2-9EDA-2B2E98334C0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t="-238" r="68613" b="63844"/>
          <a:stretch/>
        </p:blipFill>
        <p:spPr>
          <a:xfrm>
            <a:off x="3433010" y="2070418"/>
            <a:ext cx="1647722" cy="15150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BB7AB7-8E0B-417F-9C10-081B6D7B6D4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7" t="35022" r="66217" b="-5080"/>
          <a:stretch/>
        </p:blipFill>
        <p:spPr>
          <a:xfrm>
            <a:off x="6512627" y="1594753"/>
            <a:ext cx="1434862" cy="19397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7364291-E6A2-429E-BDD3-DF4C8ECBDE0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9869331" y="1413810"/>
            <a:ext cx="1527915" cy="21716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31282" y="4261252"/>
            <a:ext cx="2484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thú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cưng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nuôi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2177" y="4133436"/>
            <a:ext cx="230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trẻ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3635" y="4011528"/>
            <a:ext cx="16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3000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88654" y="3949335"/>
            <a:ext cx="203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60%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šlïdê">
            <a:extLst>
              <a:ext uri="{FF2B5EF4-FFF2-40B4-BE49-F238E27FC236}">
                <a16:creationId xmlns:a16="http://schemas.microsoft.com/office/drawing/2014/main" id="{85B3CBF5-D1EB-8F4C-B445-068EEF6F8731}"/>
              </a:ext>
            </a:extLst>
          </p:cNvPr>
          <p:cNvSpPr/>
          <p:nvPr/>
        </p:nvSpPr>
        <p:spPr bwMode="auto">
          <a:xfrm>
            <a:off x="1693537" y="81668"/>
            <a:ext cx="5925828" cy="984467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3.1 Đánh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giá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thị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trường</a:t>
            </a:r>
            <a:endParaRPr lang="zh-CN" altLang="en-US" sz="2800" b="1">
              <a:latin typeface="+mn-lt"/>
              <a:ea typeface="字魂17号-萌趣果冻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00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8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11944"/>
          <a:stretch>
            <a:fillRect/>
          </a:stretch>
        </p:blipFill>
        <p:spPr>
          <a:xfrm>
            <a:off x="0" y="107735"/>
            <a:ext cx="6415314" cy="6510780"/>
          </a:xfrm>
        </p:spPr>
      </p:pic>
      <p:sp>
        <p:nvSpPr>
          <p:cNvPr id="706" name="Shape 706"/>
          <p:cNvSpPr txBox="1"/>
          <p:nvPr/>
        </p:nvSpPr>
        <p:spPr>
          <a:xfrm>
            <a:off x="484587" y="5586766"/>
            <a:ext cx="896079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000" b="1">
                <a:solidFill>
                  <a:srgbClr val="FFC310"/>
                </a:solidFill>
                <a:latin typeface="Lato"/>
                <a:ea typeface="Lato"/>
                <a:cs typeface="Lato"/>
                <a:sym typeface="Lato"/>
              </a:rPr>
              <a:t>01.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8243" y="208862"/>
            <a:ext cx="6227071" cy="6440276"/>
            <a:chOff x="188243" y="178238"/>
            <a:chExt cx="6227071" cy="6440276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239877" y="126604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88243" y="178238"/>
              <a:ext cx="6227071" cy="644027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6200000">
              <a:off x="5857852" y="6077460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心形 16"/>
          <p:cNvSpPr/>
          <p:nvPr/>
        </p:nvSpPr>
        <p:spPr>
          <a:xfrm rot="1928104">
            <a:off x="11856973" y="273539"/>
            <a:ext cx="260256" cy="260256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80666" y="5576952"/>
            <a:ext cx="4811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FFC310"/>
                </a:solidFill>
              </a:rPr>
              <a:t>Dog Paradise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0787D-CA05-AA46-BC27-39562272D1C9}"/>
              </a:ext>
            </a:extLst>
          </p:cNvPr>
          <p:cNvSpPr txBox="1"/>
          <p:nvPr/>
        </p:nvSpPr>
        <p:spPr>
          <a:xfrm>
            <a:off x="6690111" y="224257"/>
            <a:ext cx="511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3.2 Đánh giá đối thủ cạnh tranh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530AE-041C-4B5A-81E1-6A4F20FC64AB}"/>
              </a:ext>
            </a:extLst>
          </p:cNvPr>
          <p:cNvSpPr txBox="1"/>
          <p:nvPr/>
        </p:nvSpPr>
        <p:spPr>
          <a:xfrm>
            <a:off x="6845854" y="1324279"/>
            <a:ext cx="265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000C3-B7A5-4669-AA96-8C6273B8E459}"/>
              </a:ext>
            </a:extLst>
          </p:cNvPr>
          <p:cNvSpPr txBox="1"/>
          <p:nvPr/>
        </p:nvSpPr>
        <p:spPr>
          <a:xfrm>
            <a:off x="7095530" y="1687125"/>
            <a:ext cx="265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phù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Nhiều</a:t>
            </a:r>
            <a:r>
              <a:rPr lang="en-US" sz="2000" dirty="0"/>
              <a:t> chi </a:t>
            </a:r>
            <a:r>
              <a:rPr lang="en-US" sz="2000" dirty="0" err="1"/>
              <a:t>nhánh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CC306-BE84-4C7C-9EC0-F30EF9EB398E}"/>
              </a:ext>
            </a:extLst>
          </p:cNvPr>
          <p:cNvSpPr txBox="1"/>
          <p:nvPr/>
        </p:nvSpPr>
        <p:spPr>
          <a:xfrm>
            <a:off x="6845854" y="2557802"/>
            <a:ext cx="265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/>
              <a:t>Nhược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CCC65-3199-4DD1-BF77-167D2BEF2E5E}"/>
              </a:ext>
            </a:extLst>
          </p:cNvPr>
          <p:cNvSpPr txBox="1"/>
          <p:nvPr/>
        </p:nvSpPr>
        <p:spPr>
          <a:xfrm>
            <a:off x="7095530" y="2920648"/>
            <a:ext cx="4281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khám</a:t>
            </a:r>
            <a:r>
              <a:rPr lang="en-US" sz="2000" dirty="0"/>
              <a:t> </a:t>
            </a:r>
            <a:r>
              <a:rPr lang="en-US" sz="2000" dirty="0" err="1"/>
              <a:t>bệnh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thú</a:t>
            </a:r>
            <a:r>
              <a:rPr lang="en-US" sz="2000" dirty="0"/>
              <a:t> </a:t>
            </a:r>
            <a:r>
              <a:rPr lang="en-US" sz="2000" dirty="0" err="1"/>
              <a:t>cưng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r="22305"/>
          <a:stretch>
            <a:fillRect/>
          </a:stretch>
        </p:blipFill>
        <p:spPr>
          <a:xfrm>
            <a:off x="204651" y="224257"/>
            <a:ext cx="6210663" cy="6303084"/>
          </a:xfrm>
        </p:spPr>
      </p:pic>
      <p:sp>
        <p:nvSpPr>
          <p:cNvPr id="706" name="Shape 706"/>
          <p:cNvSpPr txBox="1"/>
          <p:nvPr/>
        </p:nvSpPr>
        <p:spPr>
          <a:xfrm>
            <a:off x="484587" y="5586766"/>
            <a:ext cx="896079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000" b="1">
                <a:solidFill>
                  <a:srgbClr val="FFC310"/>
                </a:solidFill>
                <a:latin typeface="Lato"/>
                <a:ea typeface="Lato"/>
                <a:cs typeface="Lato"/>
                <a:sym typeface="Lato"/>
              </a:rPr>
              <a:t>02.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8243" y="178238"/>
            <a:ext cx="6227071" cy="6440276"/>
            <a:chOff x="188243" y="178238"/>
            <a:chExt cx="6227071" cy="6440276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239877" y="126604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88243" y="178238"/>
              <a:ext cx="6227071" cy="644027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6200000">
              <a:off x="5857852" y="6077460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心形 16"/>
          <p:cNvSpPr/>
          <p:nvPr/>
        </p:nvSpPr>
        <p:spPr>
          <a:xfrm rot="1928104">
            <a:off x="11856973" y="273539"/>
            <a:ext cx="260256" cy="260256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80666" y="5576952"/>
            <a:ext cx="4811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err="1">
                <a:solidFill>
                  <a:srgbClr val="FFC310"/>
                </a:solidFill>
              </a:rPr>
              <a:t>Dogily</a:t>
            </a:r>
            <a:r>
              <a:rPr lang="en-US" sz="4400" b="1">
                <a:solidFill>
                  <a:srgbClr val="FFC310"/>
                </a:solidFill>
              </a:rPr>
              <a:t> Shop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16193-3720-ED45-B602-AA2334E93974}"/>
              </a:ext>
            </a:extLst>
          </p:cNvPr>
          <p:cNvSpPr txBox="1"/>
          <p:nvPr/>
        </p:nvSpPr>
        <p:spPr>
          <a:xfrm>
            <a:off x="6690111" y="224257"/>
            <a:ext cx="511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3.2 Đánh giá đối thủ cạnh tranh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AFB07-0826-42D7-8D9B-0831EDC8FE57}"/>
              </a:ext>
            </a:extLst>
          </p:cNvPr>
          <p:cNvSpPr txBox="1"/>
          <p:nvPr/>
        </p:nvSpPr>
        <p:spPr>
          <a:xfrm>
            <a:off x="6787387" y="1341605"/>
            <a:ext cx="265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FA6F96-7601-4759-BD2F-1EC8EDE5D66E}"/>
              </a:ext>
            </a:extLst>
          </p:cNvPr>
          <p:cNvSpPr txBox="1"/>
          <p:nvPr/>
        </p:nvSpPr>
        <p:spPr>
          <a:xfrm>
            <a:off x="7037063" y="1704451"/>
            <a:ext cx="3838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Đội</a:t>
            </a:r>
            <a:r>
              <a:rPr lang="en-US" sz="2000" dirty="0"/>
              <a:t> </a:t>
            </a:r>
            <a:r>
              <a:rPr lang="en-US" sz="2000" dirty="0" err="1"/>
              <a:t>ngũ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nhiệt</a:t>
            </a:r>
            <a:r>
              <a:rPr lang="en-US" sz="2000" dirty="0"/>
              <a:t> </a:t>
            </a:r>
            <a:r>
              <a:rPr lang="en-US" sz="2000" dirty="0" err="1"/>
              <a:t>tình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tận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2F1EB0-1ED7-40E5-BBF0-F2C17A413CB9}"/>
              </a:ext>
            </a:extLst>
          </p:cNvPr>
          <p:cNvSpPr txBox="1"/>
          <p:nvPr/>
        </p:nvSpPr>
        <p:spPr>
          <a:xfrm>
            <a:off x="6787387" y="2846091"/>
            <a:ext cx="265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/>
              <a:t>Nhược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138967-4C2F-4239-8637-37BE5846E6E9}"/>
              </a:ext>
            </a:extLst>
          </p:cNvPr>
          <p:cNvSpPr txBox="1"/>
          <p:nvPr/>
        </p:nvSpPr>
        <p:spPr>
          <a:xfrm>
            <a:off x="7037063" y="3208937"/>
            <a:ext cx="3838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43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r="3802"/>
          <a:stretch>
            <a:fillRect/>
          </a:stretch>
        </p:blipFill>
        <p:spPr>
          <a:xfrm>
            <a:off x="177219" y="1562387"/>
            <a:ext cx="2194142" cy="3561792"/>
          </a:xfrm>
        </p:spPr>
      </p:pic>
      <p:pic>
        <p:nvPicPr>
          <p:cNvPr id="5" name="图片占位符 4"/>
          <p:cNvPicPr>
            <a:picLocks noGrp="1" noChangeAspect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r="3798"/>
          <a:stretch>
            <a:fillRect/>
          </a:stretch>
        </p:blipFill>
        <p:spPr>
          <a:xfrm>
            <a:off x="2539196" y="900337"/>
            <a:ext cx="2187381" cy="3550815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pic>
        <p:nvPicPr>
          <p:cNvPr id="6" name="图片占位符 5"/>
          <p:cNvPicPr>
            <a:picLocks noGrp="1" noChangeAspect="1"/>
          </p:cNvPicPr>
          <p:nvPr>
            <p:ph type="pic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r="3675"/>
          <a:stretch>
            <a:fillRect/>
          </a:stretch>
        </p:blipFill>
        <p:spPr>
          <a:xfrm>
            <a:off x="4914283" y="1569639"/>
            <a:ext cx="2189675" cy="355454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40824" y="5282425"/>
            <a:ext cx="2539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Cắt</a:t>
            </a:r>
            <a:r>
              <a:rPr lang="en-US" sz="2000" b="1"/>
              <a:t> </a:t>
            </a:r>
            <a:r>
              <a:rPr lang="en-US" sz="2000" b="1" err="1"/>
              <a:t>tỉa</a:t>
            </a:r>
            <a:r>
              <a:rPr lang="en-US" sz="2000" b="1"/>
              <a:t> </a:t>
            </a:r>
            <a:r>
              <a:rPr lang="en-US" sz="2000" b="1" err="1"/>
              <a:t>lông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Tỉa</a:t>
            </a:r>
            <a:r>
              <a:rPr lang="en-US" sz="2000"/>
              <a:t> </a:t>
            </a:r>
            <a:r>
              <a:rPr lang="en-US" sz="2000" err="1"/>
              <a:t>lông</a:t>
            </a:r>
            <a:r>
              <a:rPr lang="en-US" sz="2000"/>
              <a:t> </a:t>
            </a:r>
            <a:r>
              <a:rPr lang="en-US" sz="2000" err="1"/>
              <a:t>theo</a:t>
            </a:r>
            <a:r>
              <a:rPr lang="en-US" sz="2000"/>
              <a:t> </a:t>
            </a:r>
            <a:r>
              <a:rPr lang="en-US" sz="2000" err="1"/>
              <a:t>yêu</a:t>
            </a:r>
            <a:r>
              <a:rPr lang="en-US" sz="2000"/>
              <a:t> </a:t>
            </a:r>
            <a:r>
              <a:rPr lang="en-US" sz="2000" err="1"/>
              <a:t>cầu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khách</a:t>
            </a:r>
            <a:r>
              <a:rPr lang="en-US" sz="2000"/>
              <a:t> </a:t>
            </a:r>
            <a:r>
              <a:rPr lang="en-US" sz="2000" err="1"/>
              <a:t>hàng</a:t>
            </a:r>
            <a:endParaRPr lang="en-US" sz="2000"/>
          </a:p>
        </p:txBody>
      </p:sp>
      <p:sp>
        <p:nvSpPr>
          <p:cNvPr id="48" name="TextBox 47"/>
          <p:cNvSpPr txBox="1"/>
          <p:nvPr/>
        </p:nvSpPr>
        <p:spPr>
          <a:xfrm>
            <a:off x="2280210" y="4579450"/>
            <a:ext cx="2539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Trông</a:t>
            </a:r>
            <a:r>
              <a:rPr lang="en-US" sz="2000" b="1"/>
              <a:t> </a:t>
            </a:r>
            <a:r>
              <a:rPr lang="en-US" sz="2000" b="1" err="1"/>
              <a:t>giữ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Trông</a:t>
            </a:r>
            <a:r>
              <a:rPr lang="en-US" sz="2000"/>
              <a:t> </a:t>
            </a:r>
            <a:r>
              <a:rPr lang="en-US" sz="2000" err="1"/>
              <a:t>giữ</a:t>
            </a:r>
            <a:r>
              <a:rPr lang="en-US" sz="2000"/>
              <a:t>,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ăn</a:t>
            </a:r>
            <a:r>
              <a:rPr lang="en-US" sz="2000"/>
              <a:t>,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vệ</a:t>
            </a:r>
            <a:r>
              <a:rPr lang="en-US" sz="2000"/>
              <a:t> </a:t>
            </a:r>
            <a:r>
              <a:rPr lang="en-US" sz="2000" err="1"/>
              <a:t>sinh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</p:txBody>
      </p:sp>
      <p:sp>
        <p:nvSpPr>
          <p:cNvPr id="49" name="TextBox 48"/>
          <p:cNvSpPr txBox="1"/>
          <p:nvPr/>
        </p:nvSpPr>
        <p:spPr>
          <a:xfrm>
            <a:off x="4488016" y="5282425"/>
            <a:ext cx="31407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Chăm</a:t>
            </a:r>
            <a:r>
              <a:rPr lang="en-US" sz="2000" b="1"/>
              <a:t> </a:t>
            </a:r>
            <a:r>
              <a:rPr lang="en-US" sz="2000" b="1" err="1"/>
              <a:t>sóc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Cung</a:t>
            </a:r>
            <a:r>
              <a:rPr lang="en-US" sz="2000"/>
              <a:t> </a:t>
            </a:r>
            <a:r>
              <a:rPr lang="en-US" sz="2000" err="1"/>
              <a:t>cấp</a:t>
            </a:r>
            <a:r>
              <a:rPr lang="en-US" sz="2000"/>
              <a:t> </a:t>
            </a:r>
            <a:r>
              <a:rPr lang="en-US" sz="2000" err="1"/>
              <a:t>thực</a:t>
            </a:r>
            <a:r>
              <a:rPr lang="en-US" sz="2000"/>
              <a:t> </a:t>
            </a:r>
            <a:r>
              <a:rPr lang="en-US" sz="2000" err="1"/>
              <a:t>phẩm</a:t>
            </a:r>
            <a:r>
              <a:rPr lang="en-US" sz="2000"/>
              <a:t> </a:t>
            </a:r>
            <a:r>
              <a:rPr lang="en-US" sz="2000" err="1"/>
              <a:t>tốt</a:t>
            </a:r>
            <a:r>
              <a:rPr lang="en-US" sz="2000"/>
              <a:t>, </a:t>
            </a:r>
            <a:r>
              <a:rPr lang="en-US" sz="2000" err="1"/>
              <a:t>nguồn</a:t>
            </a:r>
            <a:r>
              <a:rPr lang="en-US" sz="2000"/>
              <a:t> </a:t>
            </a:r>
            <a:r>
              <a:rPr lang="en-US" sz="2000" err="1"/>
              <a:t>nước</a:t>
            </a:r>
            <a:r>
              <a:rPr lang="en-US" sz="2000"/>
              <a:t> </a:t>
            </a:r>
            <a:r>
              <a:rPr lang="en-US" sz="2000" err="1"/>
              <a:t>sạch</a:t>
            </a:r>
            <a:endParaRPr lang="en-US" sz="2000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Chơi</a:t>
            </a:r>
            <a:r>
              <a:rPr lang="en-US" sz="2000"/>
              <a:t>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cung</a:t>
            </a:r>
            <a:r>
              <a:rPr lang="en-US" sz="2000"/>
              <a:t> </a:t>
            </a:r>
            <a:r>
              <a:rPr lang="en-US" sz="2000" err="1"/>
              <a:t>cấp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bài</a:t>
            </a:r>
            <a:r>
              <a:rPr lang="en-US" sz="2000"/>
              <a:t> </a:t>
            </a:r>
            <a:r>
              <a:rPr lang="en-US" sz="2000" err="1"/>
              <a:t>tập</a:t>
            </a:r>
            <a:r>
              <a:rPr lang="en-US" sz="2000"/>
              <a:t> </a:t>
            </a:r>
            <a:r>
              <a:rPr lang="en-US" sz="2000" err="1"/>
              <a:t>huấn</a:t>
            </a:r>
            <a:r>
              <a:rPr lang="en-US" sz="2000"/>
              <a:t> </a:t>
            </a:r>
            <a:r>
              <a:rPr lang="en-US" sz="2000" err="1"/>
              <a:t>luyện</a:t>
            </a:r>
            <a:endParaRPr lang="en-US" sz="2000"/>
          </a:p>
        </p:txBody>
      </p:sp>
      <p:sp>
        <p:nvSpPr>
          <p:cNvPr id="50" name="TextBox 49"/>
          <p:cNvSpPr txBox="1"/>
          <p:nvPr/>
        </p:nvSpPr>
        <p:spPr>
          <a:xfrm>
            <a:off x="7042762" y="4447427"/>
            <a:ext cx="2869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Khám và chữa bệnh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/>
              <a:t>Khám, chữa bệnh và chích ngừa cho thú cưng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301546" y="5282425"/>
            <a:ext cx="2942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Thức</a:t>
            </a:r>
            <a:r>
              <a:rPr lang="en-US" sz="2000" b="1"/>
              <a:t> </a:t>
            </a:r>
            <a:r>
              <a:rPr lang="en-US" sz="2000" b="1" err="1"/>
              <a:t>ăn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Bán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loại</a:t>
            </a:r>
            <a:r>
              <a:rPr lang="en-US" sz="2000"/>
              <a:t> </a:t>
            </a:r>
            <a:r>
              <a:rPr lang="en-US" sz="2000" err="1"/>
              <a:t>thức</a:t>
            </a:r>
            <a:r>
              <a:rPr lang="en-US" sz="2000"/>
              <a:t> </a:t>
            </a:r>
            <a:r>
              <a:rPr lang="en-US" sz="2000" err="1"/>
              <a:t>ăn</a:t>
            </a:r>
            <a:r>
              <a:rPr lang="en-US" sz="2000"/>
              <a:t> </a:t>
            </a:r>
            <a:r>
              <a:rPr lang="en-US" sz="2000" err="1"/>
              <a:t>khác</a:t>
            </a:r>
            <a:r>
              <a:rPr lang="en-US" sz="2000"/>
              <a:t> </a:t>
            </a:r>
            <a:r>
              <a:rPr lang="en-US" sz="2000" err="1"/>
              <a:t>nhau</a:t>
            </a:r>
            <a:endParaRPr lang="en-US" sz="2000"/>
          </a:p>
          <a:p>
            <a:pPr algn="ctr"/>
            <a:r>
              <a:rPr lang="en-US" sz="2000"/>
              <a:t>     (</a:t>
            </a:r>
            <a:r>
              <a:rPr lang="en-US" sz="2000" err="1"/>
              <a:t>Pate,hạt</a:t>
            </a:r>
            <a:r>
              <a:rPr lang="en-US" sz="2000"/>
              <a:t>…)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4469" y="154823"/>
            <a:ext cx="719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3.3 Kế hoạch kinh doanh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0666" y="858605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47" y="768728"/>
            <a:ext cx="2249846" cy="3541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41" y="1569639"/>
            <a:ext cx="2323048" cy="334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157" y="124175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Giá</a:t>
            </a:r>
            <a:r>
              <a:rPr lang="en-US" sz="2400"/>
              <a:t> </a:t>
            </a:r>
            <a:r>
              <a:rPr lang="en-US" sz="2400" err="1"/>
              <a:t>cả</a:t>
            </a:r>
            <a:endParaRPr lang="en-US" sz="24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3C9E71-C751-734C-8A0E-F8C9D5E38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315686"/>
              </p:ext>
            </p:extLst>
          </p:nvPr>
        </p:nvGraphicFramePr>
        <p:xfrm>
          <a:off x="87086" y="647395"/>
          <a:ext cx="12006944" cy="6086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4853">
                  <a:extLst>
                    <a:ext uri="{9D8B030D-6E8A-4147-A177-3AD203B41FA5}">
                      <a16:colId xmlns:a16="http://schemas.microsoft.com/office/drawing/2014/main" val="2951662477"/>
                    </a:ext>
                  </a:extLst>
                </a:gridCol>
                <a:gridCol w="1450049">
                  <a:extLst>
                    <a:ext uri="{9D8B030D-6E8A-4147-A177-3AD203B41FA5}">
                      <a16:colId xmlns:a16="http://schemas.microsoft.com/office/drawing/2014/main" val="2628944235"/>
                    </a:ext>
                  </a:extLst>
                </a:gridCol>
                <a:gridCol w="1450049">
                  <a:extLst>
                    <a:ext uri="{9D8B030D-6E8A-4147-A177-3AD203B41FA5}">
                      <a16:colId xmlns:a16="http://schemas.microsoft.com/office/drawing/2014/main" val="1374572583"/>
                    </a:ext>
                  </a:extLst>
                </a:gridCol>
                <a:gridCol w="1450049">
                  <a:extLst>
                    <a:ext uri="{9D8B030D-6E8A-4147-A177-3AD203B41FA5}">
                      <a16:colId xmlns:a16="http://schemas.microsoft.com/office/drawing/2014/main" val="3513273078"/>
                    </a:ext>
                  </a:extLst>
                </a:gridCol>
                <a:gridCol w="2540972">
                  <a:extLst>
                    <a:ext uri="{9D8B030D-6E8A-4147-A177-3AD203B41FA5}">
                      <a16:colId xmlns:a16="http://schemas.microsoft.com/office/drawing/2014/main" val="1569877579"/>
                    </a:ext>
                  </a:extLst>
                </a:gridCol>
                <a:gridCol w="2540972">
                  <a:extLst>
                    <a:ext uri="{9D8B030D-6E8A-4147-A177-3AD203B41FA5}">
                      <a16:colId xmlns:a16="http://schemas.microsoft.com/office/drawing/2014/main" val="2297309154"/>
                    </a:ext>
                  </a:extLst>
                </a:gridCol>
              </a:tblGrid>
              <a:tr h="4995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Sản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phẩm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dịch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vụ</a:t>
                      </a:r>
                      <a:endParaRPr lang="en-VN" sz="11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Số lượng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Khối lượng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Giá thành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Giá bán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Giá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của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đối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thủ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cạnh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tranh</a:t>
                      </a:r>
                      <a:endParaRPr lang="en-VN" sz="11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59571"/>
                  </a:ext>
                </a:extLst>
              </a:tr>
              <a:tr h="230565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Cắt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tỉa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lông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Cắt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tỉa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lông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vệ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sinh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chân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bụng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móng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&lt;5 kg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170.000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59670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3222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250.000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09799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15kg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300.000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57647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Cắt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tỉa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lông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tạo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kiểu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toàn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thân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250.000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82496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400.000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5683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500.000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827242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15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700.000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06972"/>
                  </a:ext>
                </a:extLst>
              </a:tr>
              <a:tr h="230565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Trông giữ thú cưng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Trông giữ thú cưng theo ngày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547565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200.000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32183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250.000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829651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Trông giữ thú cưng theo tháng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443602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4.000.000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933231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5.500.000 - 8.000.000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6.000.000 - 8.000.000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743643"/>
                  </a:ext>
                </a:extLst>
              </a:tr>
              <a:tr h="400931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Chăm sóc thú cưng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Cắt móng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40.000-60.000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60.000-80.000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58270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10681"/>
                  </a:ext>
                </a:extLst>
              </a:tr>
              <a:tr h="40093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Làm sạch tai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40.000-60.000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60.000-80.000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80.000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34914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718694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Tắm rửa , chải lông, massage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386795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250.000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526311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350.000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252706"/>
                  </a:ext>
                </a:extLst>
              </a:tr>
              <a:tr h="40430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20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300.000 - 500.000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400.000 -650.000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350.000-650.000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970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20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157" y="124175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Giá</a:t>
            </a:r>
            <a:r>
              <a:rPr lang="en-US" sz="2400"/>
              <a:t> </a:t>
            </a:r>
            <a:r>
              <a:rPr lang="en-US" sz="2400" err="1"/>
              <a:t>cả</a:t>
            </a:r>
            <a:endParaRPr lang="en-US" sz="24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724A76-A642-FC47-B7AB-C6308CE7E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636302"/>
              </p:ext>
            </p:extLst>
          </p:nvPr>
        </p:nvGraphicFramePr>
        <p:xfrm>
          <a:off x="208157" y="642257"/>
          <a:ext cx="11775684" cy="6091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5260">
                  <a:extLst>
                    <a:ext uri="{9D8B030D-6E8A-4147-A177-3AD203B41FA5}">
                      <a16:colId xmlns:a16="http://schemas.microsoft.com/office/drawing/2014/main" val="3147292697"/>
                    </a:ext>
                  </a:extLst>
                </a:gridCol>
                <a:gridCol w="1422120">
                  <a:extLst>
                    <a:ext uri="{9D8B030D-6E8A-4147-A177-3AD203B41FA5}">
                      <a16:colId xmlns:a16="http://schemas.microsoft.com/office/drawing/2014/main" val="2086077911"/>
                    </a:ext>
                  </a:extLst>
                </a:gridCol>
                <a:gridCol w="1422120">
                  <a:extLst>
                    <a:ext uri="{9D8B030D-6E8A-4147-A177-3AD203B41FA5}">
                      <a16:colId xmlns:a16="http://schemas.microsoft.com/office/drawing/2014/main" val="1769244218"/>
                    </a:ext>
                  </a:extLst>
                </a:gridCol>
                <a:gridCol w="1422120">
                  <a:extLst>
                    <a:ext uri="{9D8B030D-6E8A-4147-A177-3AD203B41FA5}">
                      <a16:colId xmlns:a16="http://schemas.microsoft.com/office/drawing/2014/main" val="2632250681"/>
                    </a:ext>
                  </a:extLst>
                </a:gridCol>
                <a:gridCol w="2492032">
                  <a:extLst>
                    <a:ext uri="{9D8B030D-6E8A-4147-A177-3AD203B41FA5}">
                      <a16:colId xmlns:a16="http://schemas.microsoft.com/office/drawing/2014/main" val="66172818"/>
                    </a:ext>
                  </a:extLst>
                </a:gridCol>
                <a:gridCol w="2492032">
                  <a:extLst>
                    <a:ext uri="{9D8B030D-6E8A-4147-A177-3AD203B41FA5}">
                      <a16:colId xmlns:a16="http://schemas.microsoft.com/office/drawing/2014/main" val="2744110230"/>
                    </a:ext>
                  </a:extLst>
                </a:gridCol>
              </a:tblGrid>
              <a:tr h="410415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Chăm sóc thú cưng</a:t>
                      </a:r>
                      <a:endParaRPr lang="en-V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Cắt móng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&lt;10 kg</a:t>
                      </a:r>
                      <a:endParaRPr lang="en-VN" sz="1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40.000-60.000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60.000-80.000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80.000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481179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&gt; 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479863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Làm sạch tai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40.000-60.000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60.000-80.000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397731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&gt;10kg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59987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Tắm rửa, chải lông, massage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150.000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827042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50784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350.000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654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&gt; 20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300.000 - 500.000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400.000 -650.000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350.000-650.000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35189"/>
                  </a:ext>
                </a:extLst>
              </a:tr>
              <a:tr h="405451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Phụ kiện, thức ăn</a:t>
                      </a:r>
                      <a:endParaRPr lang="en-V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Pate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 gram - 1.000 gram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30.000-300.000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35.000-350.00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35.000-350.00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78967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Thức Ăn Hạt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 gram - 1.000 gram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30.000 - 150.000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50.000 - 200.000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50.000 - 200.000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03124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Cát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20,000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40.000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53982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70.000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60.000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82373"/>
                  </a:ext>
                </a:extLst>
              </a:tr>
              <a:tr h="405451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Khám, chữa bệnh, tiêm chủng</a:t>
                      </a:r>
                      <a:endParaRPr lang="en-V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Trị ve, bọ chét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lượt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50.000-250.000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80.000-300.000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689967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Tiêm, truyền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lượt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83578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Triệt sản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Giống đực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150.000 - 200.000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300.000 - 500.000 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114032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Giống cái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300.000 - 500.000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500.000 - 1 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313461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Tiêm phòng vacxin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mũi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50.000 - 320.000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036213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Khám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lượt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10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457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r="1146"/>
          <a:stretch>
            <a:fillRect/>
          </a:stretch>
        </p:blipFill>
        <p:spPr>
          <a:xfrm>
            <a:off x="0" y="413657"/>
            <a:ext cx="3786505" cy="5812971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954304"/>
              </p:ext>
            </p:extLst>
          </p:nvPr>
        </p:nvGraphicFramePr>
        <p:xfrm>
          <a:off x="3940629" y="1486125"/>
          <a:ext cx="8236118" cy="145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7314">
                  <a:extLst>
                    <a:ext uri="{9D8B030D-6E8A-4147-A177-3AD203B41FA5}">
                      <a16:colId xmlns:a16="http://schemas.microsoft.com/office/drawing/2014/main" val="4140575201"/>
                    </a:ext>
                  </a:extLst>
                </a:gridCol>
                <a:gridCol w="1817914">
                  <a:extLst>
                    <a:ext uri="{9D8B030D-6E8A-4147-A177-3AD203B41FA5}">
                      <a16:colId xmlns:a16="http://schemas.microsoft.com/office/drawing/2014/main" val="2008417722"/>
                    </a:ext>
                  </a:extLst>
                </a:gridCol>
                <a:gridCol w="1780890">
                  <a:extLst>
                    <a:ext uri="{9D8B030D-6E8A-4147-A177-3AD203B41FA5}">
                      <a16:colId xmlns:a16="http://schemas.microsoft.com/office/drawing/2014/main" val="2769264759"/>
                    </a:ext>
                  </a:extLst>
                </a:gridCol>
              </a:tblGrid>
              <a:tr h="493236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Địa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</a:t>
                      </a:r>
                      <a:endParaRPr lang="en-US" sz="1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tích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sàn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(m2)</a:t>
                      </a:r>
                      <a:endParaRPr lang="en-US" sz="1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thuê</a:t>
                      </a:r>
                      <a:endParaRPr lang="en-US" sz="1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278606"/>
                  </a:ext>
                </a:extLst>
              </a:tr>
              <a:tr h="78376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20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Phạm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Huy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Thông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,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phường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7,Gò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Vấp,TP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HCM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70 m2 ( 3 </a:t>
                      </a:r>
                      <a:r>
                        <a:rPr lang="en-US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tầng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+ 1 </a:t>
                      </a:r>
                      <a:r>
                        <a:rPr lang="en-US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trệt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)</a:t>
                      </a:r>
                      <a:endParaRPr 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25.000.000/ </a:t>
                      </a:r>
                      <a:r>
                        <a:rPr lang="en-US" sz="16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7426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4071727" y="3635015"/>
            <a:ext cx="6388102" cy="1372752"/>
            <a:chOff x="4116720" y="2960843"/>
            <a:chExt cx="6388102" cy="1372752"/>
          </a:xfrm>
        </p:grpSpPr>
        <p:sp>
          <p:nvSpPr>
            <p:cNvPr id="2" name="心形 1"/>
            <p:cNvSpPr/>
            <p:nvPr/>
          </p:nvSpPr>
          <p:spPr>
            <a:xfrm rot="20106228">
              <a:off x="4254904" y="3095745"/>
              <a:ext cx="261257" cy="261257"/>
            </a:xfrm>
            <a:prstGeom prst="hear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16720" y="2960843"/>
              <a:ext cx="6388102" cy="137275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85532" y="3226373"/>
              <a:ext cx="5767754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chọn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địa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điểm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này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là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Nằm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ở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trung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tâm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thành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phố,thuận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tiện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đi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lại</a:t>
              </a:r>
              <a:endParaRPr lang="en-US" sz="19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Giá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cả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phù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hợp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doanh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nghiệp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mới</a:t>
              </a:r>
              <a:endParaRPr lang="en-US" sz="1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940629" y="655271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b="10878"/>
          <a:stretch>
            <a:fillRect/>
          </a:stretch>
        </p:blipFill>
        <p:spPr/>
      </p:pic>
      <p:sp>
        <p:nvSpPr>
          <p:cNvPr id="146" name="Shape 146"/>
          <p:cNvSpPr txBox="1"/>
          <p:nvPr/>
        </p:nvSpPr>
        <p:spPr>
          <a:xfrm>
            <a:off x="1765529" y="928021"/>
            <a:ext cx="2110798" cy="5042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Mục</a:t>
            </a:r>
            <a:r>
              <a:rPr lang="en-US" sz="4000" b="1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4000" b="1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lục</a:t>
            </a:r>
            <a:endParaRPr lang="en-US" sz="4000" b="1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Lato"/>
              <a:sym typeface="Lato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8743010" y="5731098"/>
            <a:ext cx="115909" cy="11590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8916842" y="5731098"/>
            <a:ext cx="115909" cy="115909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9086178" y="5731098"/>
            <a:ext cx="115909" cy="115909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43829" y="2172266"/>
            <a:ext cx="538121" cy="435843"/>
            <a:chOff x="952899" y="2320845"/>
            <a:chExt cx="586392" cy="443753"/>
          </a:xfrm>
        </p:grpSpPr>
        <p:sp>
          <p:nvSpPr>
            <p:cNvPr id="7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52899" y="2342666"/>
              <a:ext cx="586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FFC000"/>
                  </a:solidFill>
                </a:rPr>
                <a:t>01</a:t>
              </a:r>
              <a:endParaRPr lang="zh-CN" altLang="en-US" sz="2000">
                <a:solidFill>
                  <a:srgbClr val="FFC000"/>
                </a:solidFill>
              </a:endParaRPr>
            </a:p>
          </p:txBody>
        </p:sp>
      </p:grpSp>
      <p:sp>
        <p:nvSpPr>
          <p:cNvPr id="20" name="Shape 146"/>
          <p:cNvSpPr txBox="1"/>
          <p:nvPr/>
        </p:nvSpPr>
        <p:spPr>
          <a:xfrm>
            <a:off x="1728988" y="2226937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Mô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tả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doanh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nghiệp</a:t>
            </a:r>
            <a:endParaRPr lang="en-US" sz="2200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Lato"/>
              <a:sym typeface="Lato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47414" y="1020349"/>
            <a:ext cx="4390915" cy="52680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"/>
          <p:cNvGrpSpPr/>
          <p:nvPr/>
        </p:nvGrpSpPr>
        <p:grpSpPr>
          <a:xfrm>
            <a:off x="1035001" y="2787850"/>
            <a:ext cx="538121" cy="435843"/>
            <a:chOff x="952899" y="2320845"/>
            <a:chExt cx="586392" cy="443753"/>
          </a:xfrm>
        </p:grpSpPr>
        <p:sp>
          <p:nvSpPr>
            <p:cNvPr id="87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7"/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C000"/>
                  </a:solidFill>
                </a:rPr>
                <a:t>02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22" name="组合 8"/>
          <p:cNvGrpSpPr/>
          <p:nvPr/>
        </p:nvGrpSpPr>
        <p:grpSpPr>
          <a:xfrm>
            <a:off x="1035000" y="3393998"/>
            <a:ext cx="538121" cy="435843"/>
            <a:chOff x="952899" y="2320845"/>
            <a:chExt cx="586392" cy="443753"/>
          </a:xfrm>
        </p:grpSpPr>
        <p:sp>
          <p:nvSpPr>
            <p:cNvPr id="123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文本框 7"/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C000"/>
                  </a:solidFill>
                </a:rPr>
                <a:t>03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25" name="组合 8"/>
          <p:cNvGrpSpPr/>
          <p:nvPr/>
        </p:nvGrpSpPr>
        <p:grpSpPr>
          <a:xfrm>
            <a:off x="1034999" y="4035879"/>
            <a:ext cx="538121" cy="435843"/>
            <a:chOff x="952899" y="2320845"/>
            <a:chExt cx="586392" cy="443753"/>
          </a:xfrm>
        </p:grpSpPr>
        <p:sp>
          <p:nvSpPr>
            <p:cNvPr id="126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文本框 7"/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C000"/>
                  </a:solidFill>
                </a:rPr>
                <a:t>04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</p:grpSp>
      <p:sp>
        <p:nvSpPr>
          <p:cNvPr id="147" name="Shape 146"/>
          <p:cNvSpPr txBox="1"/>
          <p:nvPr/>
        </p:nvSpPr>
        <p:spPr>
          <a:xfrm>
            <a:off x="1728988" y="2839887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Thông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tin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thành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viên</a:t>
            </a:r>
            <a:endParaRPr lang="en-US" sz="2200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Lato"/>
              <a:sym typeface="Lato"/>
            </a:endParaRPr>
          </a:p>
        </p:txBody>
      </p:sp>
      <p:sp>
        <p:nvSpPr>
          <p:cNvPr id="148" name="Shape 146"/>
          <p:cNvSpPr txBox="1"/>
          <p:nvPr/>
        </p:nvSpPr>
        <p:spPr>
          <a:xfrm>
            <a:off x="1728988" y="3451677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Kế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hoạch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kinh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doanh</a:t>
            </a:r>
            <a:endParaRPr lang="en-US" sz="2200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Lato"/>
              <a:sym typeface="Lato"/>
            </a:endParaRPr>
          </a:p>
        </p:txBody>
      </p:sp>
      <p:sp>
        <p:nvSpPr>
          <p:cNvPr id="149" name="Shape 146"/>
          <p:cNvSpPr txBox="1"/>
          <p:nvPr/>
        </p:nvSpPr>
        <p:spPr>
          <a:xfrm>
            <a:off x="1728987" y="4089495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Tổ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chức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kinh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doanh</a:t>
            </a:r>
            <a:endParaRPr lang="en-US" sz="2200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Arial" panose="020B0604020202020204" pitchFamily="34" charset="0"/>
              <a:sym typeface="Lato"/>
            </a:endParaRPr>
          </a:p>
        </p:txBody>
      </p:sp>
      <p:grpSp>
        <p:nvGrpSpPr>
          <p:cNvPr id="53" name="组合 8">
            <a:extLst>
              <a:ext uri="{FF2B5EF4-FFF2-40B4-BE49-F238E27FC236}">
                <a16:creationId xmlns:a16="http://schemas.microsoft.com/office/drawing/2014/main" id="{33816FBD-6911-A644-863B-CF6B4141013E}"/>
              </a:ext>
            </a:extLst>
          </p:cNvPr>
          <p:cNvGrpSpPr/>
          <p:nvPr/>
        </p:nvGrpSpPr>
        <p:grpSpPr>
          <a:xfrm>
            <a:off x="1043828" y="4713493"/>
            <a:ext cx="538121" cy="435843"/>
            <a:chOff x="952899" y="2320845"/>
            <a:chExt cx="586392" cy="443753"/>
          </a:xfrm>
        </p:grpSpPr>
        <p:sp>
          <p:nvSpPr>
            <p:cNvPr id="54" name="椭圆 6">
              <a:extLst>
                <a:ext uri="{FF2B5EF4-FFF2-40B4-BE49-F238E27FC236}">
                  <a16:creationId xmlns:a16="http://schemas.microsoft.com/office/drawing/2014/main" id="{B82AF2E3-2F65-D048-975C-7F6C373CF66A}"/>
                </a:ext>
              </a:extLst>
            </p:cNvPr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7">
              <a:extLst>
                <a:ext uri="{FF2B5EF4-FFF2-40B4-BE49-F238E27FC236}">
                  <a16:creationId xmlns:a16="http://schemas.microsoft.com/office/drawing/2014/main" id="{705ADE9A-9DC6-DB47-803E-6C7262610CD9}"/>
                </a:ext>
              </a:extLst>
            </p:cNvPr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C000"/>
                  </a:solidFill>
                </a:rPr>
                <a:t>05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</p:grpSp>
      <p:sp>
        <p:nvSpPr>
          <p:cNvPr id="56" name="Shape 146">
            <a:extLst>
              <a:ext uri="{FF2B5EF4-FFF2-40B4-BE49-F238E27FC236}">
                <a16:creationId xmlns:a16="http://schemas.microsoft.com/office/drawing/2014/main" id="{98451D54-36AF-4F4A-B66B-A602AB1344A8}"/>
              </a:ext>
            </a:extLst>
          </p:cNvPr>
          <p:cNvSpPr txBox="1"/>
          <p:nvPr/>
        </p:nvSpPr>
        <p:spPr>
          <a:xfrm>
            <a:off x="1728987" y="4734925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Tài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sản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doanh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thu, chi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phí</a:t>
            </a:r>
            <a:endParaRPr lang="en-US" sz="2200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Arial" panose="020B0604020202020204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600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706884" y="3768677"/>
            <a:ext cx="5409361" cy="26625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" t="41991" r="229" b="9955"/>
          <a:stretch/>
        </p:blipFill>
        <p:spPr>
          <a:xfrm>
            <a:off x="6462299" y="3885949"/>
            <a:ext cx="5549899" cy="2666999"/>
          </a:xfrm>
        </p:spPr>
      </p:pic>
      <p:sp>
        <p:nvSpPr>
          <p:cNvPr id="10" name="矩形 9"/>
          <p:cNvSpPr/>
          <p:nvPr/>
        </p:nvSpPr>
        <p:spPr>
          <a:xfrm>
            <a:off x="434030" y="1246637"/>
            <a:ext cx="5409361" cy="26625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1" b="12941"/>
          <a:stretch>
            <a:fillRect/>
          </a:stretch>
        </p:blipFill>
        <p:spPr>
          <a:xfrm>
            <a:off x="329350" y="1336285"/>
            <a:ext cx="5397500" cy="2666999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16" y="922591"/>
            <a:ext cx="648092" cy="64809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0" y="4136963"/>
            <a:ext cx="648092" cy="6480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9455" y="4221574"/>
            <a:ext cx="3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Phương</a:t>
            </a:r>
            <a:r>
              <a:rPr 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thức</a:t>
            </a:r>
            <a:r>
              <a:rPr 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phân</a:t>
            </a:r>
            <a:r>
              <a:rPr 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phối</a:t>
            </a:r>
            <a:r>
              <a:rPr 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396" y="4815230"/>
            <a:ext cx="4220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chăm</a:t>
            </a:r>
            <a:r>
              <a:rPr lang="en-US" sz="2000" dirty="0"/>
              <a:t> </a:t>
            </a:r>
            <a:r>
              <a:rPr lang="en-US" sz="2000" dirty="0" err="1"/>
              <a:t>sóc</a:t>
            </a:r>
            <a:r>
              <a:rPr lang="en-US" sz="2000" dirty="0"/>
              <a:t> </a:t>
            </a:r>
            <a:r>
              <a:rPr lang="en-US" sz="2000" dirty="0" err="1"/>
              <a:t>thú</a:t>
            </a:r>
            <a:r>
              <a:rPr lang="en-US" sz="2000" dirty="0"/>
              <a:t> </a:t>
            </a:r>
            <a:r>
              <a:rPr lang="en-US" sz="2000" dirty="0" err="1"/>
              <a:t>cưng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7559544" y="1046582"/>
            <a:ext cx="3355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Lý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do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chọn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phương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thức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này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là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21962" y="1878459"/>
            <a:ext cx="4220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Dễ</a:t>
            </a:r>
            <a:r>
              <a:rPr lang="en-US" sz="2000"/>
              <a:t> </a:t>
            </a:r>
            <a:r>
              <a:rPr lang="en-US" sz="2000" err="1"/>
              <a:t>dàng</a:t>
            </a:r>
            <a:r>
              <a:rPr lang="en-US" sz="2000"/>
              <a:t> </a:t>
            </a:r>
            <a:r>
              <a:rPr lang="en-US" sz="2000" err="1"/>
              <a:t>tiếp</a:t>
            </a:r>
            <a:r>
              <a:rPr lang="en-US" sz="2000"/>
              <a:t> </a:t>
            </a:r>
            <a:r>
              <a:rPr lang="en-US" sz="2000" err="1"/>
              <a:t>cận</a:t>
            </a:r>
            <a:r>
              <a:rPr lang="en-US" sz="2000"/>
              <a:t> </a:t>
            </a:r>
            <a:r>
              <a:rPr lang="en-US" sz="2000" err="1"/>
              <a:t>đến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tầng</a:t>
            </a:r>
            <a:r>
              <a:rPr lang="en-US" sz="2000"/>
              <a:t> </a:t>
            </a:r>
            <a:r>
              <a:rPr lang="en-US" sz="2000" err="1"/>
              <a:t>lớp</a:t>
            </a:r>
            <a:r>
              <a:rPr lang="en-US" sz="2000"/>
              <a:t> </a:t>
            </a:r>
            <a:r>
              <a:rPr lang="en-US" sz="2000" err="1"/>
              <a:t>khách</a:t>
            </a:r>
            <a:r>
              <a:rPr lang="en-US" sz="2000"/>
              <a:t> </a:t>
            </a:r>
            <a:r>
              <a:rPr lang="en-US" sz="2000" err="1"/>
              <a:t>hàng</a:t>
            </a:r>
            <a:r>
              <a:rPr lang="en-US" sz="200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Phục</a:t>
            </a:r>
            <a:r>
              <a:rPr lang="en-US" sz="2000"/>
              <a:t> </a:t>
            </a:r>
            <a:r>
              <a:rPr lang="en-US" sz="2000" err="1"/>
              <a:t>vụ</a:t>
            </a:r>
            <a:r>
              <a:rPr lang="en-US" sz="2000"/>
              <a:t> </a:t>
            </a:r>
            <a:r>
              <a:rPr lang="en-US" sz="2000" err="1"/>
              <a:t>chu</a:t>
            </a:r>
            <a:r>
              <a:rPr lang="en-US" sz="2000"/>
              <a:t> </a:t>
            </a:r>
            <a:r>
              <a:rPr lang="en-US" sz="2000" err="1"/>
              <a:t>đáo</a:t>
            </a:r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" grpId="0" animBg="1"/>
      <p:bldP spid="4" grpId="0"/>
      <p:bldP spid="6" grpId="0"/>
      <p:bldP spid="24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8CDFF46-62E6-4344-AA36-AE801A03D0CB}"/>
              </a:ext>
            </a:extLst>
          </p:cNvPr>
          <p:cNvSpPr txBox="1"/>
          <p:nvPr/>
        </p:nvSpPr>
        <p:spPr>
          <a:xfrm>
            <a:off x="1481455" y="2624455"/>
            <a:ext cx="13068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000" b="1">
                <a:solidFill>
                  <a:schemeClr val="bg1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  <a:cs typeface="锐字逼格青春体简2.0" panose="02010604000000000000" charset="-122"/>
              </a:rPr>
              <a:t>输入标题</a:t>
            </a:r>
          </a:p>
        </p:txBody>
      </p:sp>
      <p:cxnSp>
        <p:nvCxnSpPr>
          <p:cNvPr id="14" name="肘形连接符 12">
            <a:extLst>
              <a:ext uri="{FF2B5EF4-FFF2-40B4-BE49-F238E27FC236}">
                <a16:creationId xmlns:a16="http://schemas.microsoft.com/office/drawing/2014/main" id="{0053AB69-A474-4731-B90B-6EC7467DCD92}"/>
              </a:ext>
            </a:extLst>
          </p:cNvPr>
          <p:cNvCxnSpPr/>
          <p:nvPr/>
        </p:nvCxnSpPr>
        <p:spPr>
          <a:xfrm rot="5400000" flipV="1">
            <a:off x="4411345" y="2926080"/>
            <a:ext cx="3308985" cy="1811655"/>
          </a:xfrm>
          <a:prstGeom prst="bentConnector3">
            <a:avLst>
              <a:gd name="adj1" fmla="val 50010"/>
            </a:avLst>
          </a:prstGeom>
          <a:ln w="19050">
            <a:solidFill>
              <a:schemeClr val="accent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E477CD9C-BAB1-4414-A24B-3FB8CB2A7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710926" y="1486831"/>
            <a:ext cx="1527915" cy="21716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65221C-DA52-410C-906E-F3BD315D37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t="-238" r="68613" b="63844"/>
          <a:stretch/>
        </p:blipFill>
        <p:spPr>
          <a:xfrm>
            <a:off x="4730274" y="4081544"/>
            <a:ext cx="1527915" cy="140485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97687" y="696205"/>
            <a:ext cx="4760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err="1"/>
              <a:t> </a:t>
            </a:r>
            <a:r>
              <a:rPr lang="en-US" sz="2400" err="1"/>
              <a:t>Xúc</a:t>
            </a:r>
            <a:r>
              <a:rPr lang="en-US" sz="2400"/>
              <a:t> </a:t>
            </a:r>
            <a:r>
              <a:rPr lang="en-US" sz="2400" err="1"/>
              <a:t>tiến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quảng</a:t>
            </a:r>
            <a:r>
              <a:rPr lang="en-US" sz="2400"/>
              <a:t> </a:t>
            </a:r>
            <a:r>
              <a:rPr lang="en-US" sz="2400" err="1"/>
              <a:t>cáo</a:t>
            </a:r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11" y="941158"/>
            <a:ext cx="1355358" cy="1316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60" y="3423345"/>
            <a:ext cx="3224982" cy="17199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22073" y="2270512"/>
            <a:ext cx="3842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Facebook  </a:t>
            </a:r>
          </a:p>
          <a:p>
            <a:pPr algn="ctr"/>
            <a:r>
              <a:rPr lang="en-US" sz="2000" err="1"/>
              <a:t>Tạo</a:t>
            </a:r>
            <a:r>
              <a:rPr lang="en-US" sz="2000"/>
              <a:t> </a:t>
            </a:r>
            <a:r>
              <a:rPr lang="en-US" sz="2000" err="1"/>
              <a:t>fanpage</a:t>
            </a:r>
            <a:r>
              <a:rPr lang="en-US" sz="2000"/>
              <a:t> </a:t>
            </a:r>
            <a:r>
              <a:rPr lang="en-US" sz="2000" err="1"/>
              <a:t>chạy</a:t>
            </a:r>
            <a:r>
              <a:rPr lang="en-US" sz="2000"/>
              <a:t> </a:t>
            </a:r>
            <a:r>
              <a:rPr lang="en-US" sz="2000" err="1"/>
              <a:t>quảng</a:t>
            </a:r>
            <a:r>
              <a:rPr lang="en-US" sz="2000"/>
              <a:t> </a:t>
            </a:r>
            <a:r>
              <a:rPr lang="en-US" sz="2000" err="1"/>
              <a:t>cáo</a:t>
            </a:r>
            <a:endParaRPr lang="en-US" sz="2000"/>
          </a:p>
        </p:txBody>
      </p:sp>
      <p:sp>
        <p:nvSpPr>
          <p:cNvPr id="20" name="TextBox 19"/>
          <p:cNvSpPr txBox="1"/>
          <p:nvPr/>
        </p:nvSpPr>
        <p:spPr>
          <a:xfrm>
            <a:off x="8145763" y="3023235"/>
            <a:ext cx="2395252" cy="40011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15.000.000đ/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21" name="TextBox 20"/>
          <p:cNvSpPr txBox="1"/>
          <p:nvPr/>
        </p:nvSpPr>
        <p:spPr>
          <a:xfrm>
            <a:off x="979135" y="5142753"/>
            <a:ext cx="384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Website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91350" y="5542863"/>
            <a:ext cx="1818202" cy="40011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90.000đ/</a:t>
            </a:r>
            <a:r>
              <a:rPr lang="en-US" sz="2000" err="1"/>
              <a:t>tháng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4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5974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0029" y="4799248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/>
              <a:t>Tổ</a:t>
            </a:r>
            <a:r>
              <a:rPr lang="en-US" sz="3200" b="1"/>
              <a:t> </a:t>
            </a:r>
            <a:r>
              <a:rPr lang="en-US" sz="3200" b="1" err="1"/>
              <a:t>chức</a:t>
            </a:r>
            <a:r>
              <a:rPr lang="en-US" sz="3200" b="1"/>
              <a:t> </a:t>
            </a:r>
            <a:r>
              <a:rPr lang="en-US" sz="3200" b="1" err="1"/>
              <a:t>kinh</a:t>
            </a:r>
            <a:r>
              <a:rPr lang="en-US" sz="3200" b="1"/>
              <a:t> </a:t>
            </a:r>
            <a:r>
              <a:rPr lang="en-US" sz="3200" b="1" err="1"/>
              <a:t>doanh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427541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b="10878"/>
          <a:stretch>
            <a:fillRect/>
          </a:stretch>
        </p:blipFill>
        <p:spPr>
          <a:xfrm>
            <a:off x="6705600" y="768350"/>
            <a:ext cx="4533900" cy="53213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2032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159433" y="1036231"/>
            <a:ext cx="6386733" cy="47855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286" y="1505246"/>
            <a:ext cx="6119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Hình</a:t>
            </a:r>
            <a:r>
              <a:rPr lang="en-US" sz="2000" b="1"/>
              <a:t> </a:t>
            </a:r>
            <a:r>
              <a:rPr lang="en-US" sz="2000" b="1" err="1"/>
              <a:t>thức</a:t>
            </a:r>
            <a:r>
              <a:rPr lang="en-US" sz="2000" b="1"/>
              <a:t>: </a:t>
            </a:r>
            <a:r>
              <a:rPr lang="en-US" sz="2000" err="1"/>
              <a:t>Công</a:t>
            </a:r>
            <a:r>
              <a:rPr lang="en-US" sz="2000"/>
              <a:t> ty </a:t>
            </a:r>
            <a:r>
              <a:rPr lang="en-US" sz="2000" err="1"/>
              <a:t>trách</a:t>
            </a:r>
            <a:r>
              <a:rPr lang="en-US" sz="2000"/>
              <a:t> </a:t>
            </a:r>
            <a:r>
              <a:rPr lang="en-US" sz="2000" err="1"/>
              <a:t>nhiệm</a:t>
            </a:r>
            <a:r>
              <a:rPr lang="en-US" sz="2000"/>
              <a:t> </a:t>
            </a:r>
            <a:r>
              <a:rPr lang="en-US" sz="2000" err="1"/>
              <a:t>hữu</a:t>
            </a:r>
            <a:r>
              <a:rPr lang="en-US" sz="2000"/>
              <a:t> </a:t>
            </a:r>
            <a:r>
              <a:rPr lang="en-US" sz="2000" err="1"/>
              <a:t>hạn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Dự</a:t>
            </a:r>
            <a:r>
              <a:rPr lang="en-US" sz="2000" b="1"/>
              <a:t> </a:t>
            </a:r>
            <a:r>
              <a:rPr lang="en-US" sz="2000" b="1" err="1"/>
              <a:t>kiến</a:t>
            </a:r>
            <a:r>
              <a:rPr lang="en-US" sz="2000" b="1"/>
              <a:t> </a:t>
            </a:r>
            <a:r>
              <a:rPr lang="en-US" sz="2000" b="1" err="1"/>
              <a:t>tên</a:t>
            </a:r>
            <a:r>
              <a:rPr lang="en-US" sz="2000" b="1"/>
              <a:t> </a:t>
            </a:r>
            <a:r>
              <a:rPr lang="en-US" sz="2000" b="1" err="1"/>
              <a:t>doanh</a:t>
            </a:r>
            <a:r>
              <a:rPr lang="en-US" sz="2000" b="1"/>
              <a:t> </a:t>
            </a:r>
            <a:r>
              <a:rPr lang="en-US" sz="2000" b="1" err="1"/>
              <a:t>nghiệp</a:t>
            </a:r>
            <a:r>
              <a:rPr lang="en-US" sz="2000" err="1"/>
              <a:t>:Công</a:t>
            </a:r>
            <a:r>
              <a:rPr lang="en-US" sz="2000"/>
              <a:t> ty TNHH </a:t>
            </a: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r>
              <a:rPr lang="en-US" sz="2000"/>
              <a:t> </a:t>
            </a:r>
            <a:r>
              <a:rPr lang="en-US" sz="2000" err="1"/>
              <a:t>Petman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Đăng</a:t>
            </a:r>
            <a:r>
              <a:rPr lang="en-US" sz="2000" b="1"/>
              <a:t> </a:t>
            </a:r>
            <a:r>
              <a:rPr lang="en-US" sz="2000" b="1" err="1"/>
              <a:t>kí</a:t>
            </a:r>
            <a:r>
              <a:rPr lang="en-US" sz="2000" b="1"/>
              <a:t> </a:t>
            </a:r>
            <a:r>
              <a:rPr lang="en-US" sz="2000" b="1" err="1"/>
              <a:t>kinh</a:t>
            </a:r>
            <a:r>
              <a:rPr lang="en-US" sz="2000" b="1"/>
              <a:t> </a:t>
            </a:r>
            <a:r>
              <a:rPr lang="en-US" sz="2000" b="1" err="1"/>
              <a:t>doanh</a:t>
            </a:r>
            <a:endParaRPr lang="en-US" sz="2000" b="1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05446"/>
              </p:ext>
            </p:extLst>
          </p:nvPr>
        </p:nvGraphicFramePr>
        <p:xfrm>
          <a:off x="267286" y="3029818"/>
          <a:ext cx="6119446" cy="155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9723">
                  <a:extLst>
                    <a:ext uri="{9D8B030D-6E8A-4147-A177-3AD203B41FA5}">
                      <a16:colId xmlns:a16="http://schemas.microsoft.com/office/drawing/2014/main" val="1591792357"/>
                    </a:ext>
                  </a:extLst>
                </a:gridCol>
                <a:gridCol w="3059723">
                  <a:extLst>
                    <a:ext uri="{9D8B030D-6E8A-4147-A177-3AD203B41FA5}">
                      <a16:colId xmlns:a16="http://schemas.microsoft.com/office/drawing/2014/main" val="2556310855"/>
                    </a:ext>
                  </a:extLst>
                </a:gridCol>
              </a:tblGrid>
              <a:tr h="424582">
                <a:tc>
                  <a:txBody>
                    <a:bodyPr/>
                    <a:lstStyle/>
                    <a:p>
                      <a:pPr algn="ctr"/>
                      <a:r>
                        <a:rPr lang="en-US" sz="20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Loạ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20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ước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6424"/>
                  </a:ext>
                </a:extLst>
              </a:tr>
              <a:tr h="376173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100.000đ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5362"/>
                  </a:ext>
                </a:extLst>
              </a:tr>
              <a:tr h="37617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  </a:t>
                      </a:r>
                      <a:r>
                        <a:rPr lang="en-US" sz="1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6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6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2.500.000đ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72529"/>
                  </a:ext>
                </a:extLst>
              </a:tr>
              <a:tr h="37617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2.600.000đ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83225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4840" y="303486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err="1"/>
              <a:t>Sơ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</a:t>
            </a:r>
            <a:r>
              <a:rPr lang="en-US" sz="2400" b="1" dirty="0" err="1"/>
              <a:t>doanh</a:t>
            </a:r>
            <a:r>
              <a:rPr lang="en-US" sz="2400" b="1" dirty="0"/>
              <a:t> nghiệp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0D7D5-B0DF-144D-B2CF-74D6F565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38" y="1426029"/>
            <a:ext cx="11209753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4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01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err="1"/>
              <a:t>Nhân</a:t>
            </a:r>
            <a:r>
              <a:rPr lang="en-US" sz="2400" b="1"/>
              <a:t> </a:t>
            </a:r>
            <a:r>
              <a:rPr lang="en-US" sz="2400" b="1" err="1"/>
              <a:t>sự</a:t>
            </a:r>
            <a:r>
              <a:rPr lang="en-US" sz="2400" b="1"/>
              <a:t> </a:t>
            </a:r>
            <a:r>
              <a:rPr lang="en-US" sz="2400" b="1" err="1"/>
              <a:t>doanh</a:t>
            </a:r>
            <a:r>
              <a:rPr lang="en-US" sz="2400" b="1"/>
              <a:t> </a:t>
            </a:r>
            <a:r>
              <a:rPr lang="en-US" sz="2400" b="1" err="1"/>
              <a:t>nghiệp</a:t>
            </a:r>
            <a:endParaRPr lang="en-US" sz="2400" b="1"/>
          </a:p>
        </p:txBody>
      </p:sp>
      <p:sp>
        <p:nvSpPr>
          <p:cNvPr id="2" name="TextBox 1"/>
          <p:cNvSpPr txBox="1"/>
          <p:nvPr/>
        </p:nvSpPr>
        <p:spPr>
          <a:xfrm>
            <a:off x="6991642" y="1031718"/>
            <a:ext cx="323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GIÁM ĐỐC</a:t>
            </a:r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37045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480C0-8C38-4C4E-AD54-2DE7377627ED}"/>
              </a:ext>
            </a:extLst>
          </p:cNvPr>
          <p:cNvSpPr txBox="1"/>
          <p:nvPr/>
        </p:nvSpPr>
        <p:spPr>
          <a:xfrm>
            <a:off x="6111363" y="5100645"/>
            <a:ext cx="3660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err="1"/>
              <a:t>Lương</a:t>
            </a:r>
            <a:r>
              <a:rPr lang="en-US" sz="2000" b="1" dirty="0"/>
              <a:t>: </a:t>
            </a:r>
            <a:r>
              <a:rPr lang="en-US" sz="2000" dirty="0"/>
              <a:t>8.000.000 đ/</a:t>
            </a:r>
            <a:r>
              <a:rPr lang="en-US" sz="2000" dirty="0" err="1"/>
              <a:t>tháng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0FB6A-D47D-4683-A737-AB0FC88480E9}"/>
              </a:ext>
            </a:extLst>
          </p:cNvPr>
          <p:cNvSpPr txBox="1"/>
          <p:nvPr/>
        </p:nvSpPr>
        <p:spPr>
          <a:xfrm>
            <a:off x="6096000" y="2097800"/>
            <a:ext cx="3052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lượng</a:t>
            </a:r>
            <a:r>
              <a:rPr lang="en-US" sz="2000" b="1" dirty="0"/>
              <a:t>: 1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96B584-9828-49FC-9F00-D47E6FE64C3C}"/>
              </a:ext>
            </a:extLst>
          </p:cNvPr>
          <p:cNvSpPr txBox="1"/>
          <p:nvPr/>
        </p:nvSpPr>
        <p:spPr>
          <a:xfrm>
            <a:off x="6096000" y="2550287"/>
            <a:ext cx="3036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Yêu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D000B3-5343-4DAC-BF1A-05FB80EF7E00}"/>
              </a:ext>
            </a:extLst>
          </p:cNvPr>
          <p:cNvSpPr txBox="1"/>
          <p:nvPr/>
        </p:nvSpPr>
        <p:spPr>
          <a:xfrm>
            <a:off x="6393627" y="2890145"/>
            <a:ext cx="48885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7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Chịu</a:t>
            </a:r>
            <a:r>
              <a:rPr lang="en-US" sz="2000" dirty="0"/>
              <a:t> </a:t>
            </a:r>
            <a:r>
              <a:rPr lang="en-US" sz="2000" dirty="0" err="1"/>
              <a:t>toàn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</a:t>
            </a:r>
            <a:r>
              <a:rPr lang="en-US" sz="2000" dirty="0" err="1"/>
              <a:t>trách</a:t>
            </a:r>
            <a:r>
              <a:rPr lang="en-US" sz="2000" dirty="0"/>
              <a:t> </a:t>
            </a:r>
            <a:r>
              <a:rPr lang="en-US" sz="2000" dirty="0" err="1"/>
              <a:t>nhiệm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endParaRPr lang="en-US" sz="2000" dirty="0"/>
          </a:p>
          <a:p>
            <a:pPr marL="285750" lvl="7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mọi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chi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.</a:t>
            </a:r>
          </a:p>
          <a:p>
            <a:pPr marL="285750" lvl="7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Đưa</a:t>
            </a:r>
            <a:r>
              <a:rPr lang="en-US" sz="2000" dirty="0"/>
              <a:t> ra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nâng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lợi</a:t>
            </a:r>
            <a:r>
              <a:rPr lang="en-US" sz="2000" dirty="0"/>
              <a:t> </a:t>
            </a:r>
            <a:r>
              <a:rPr lang="en-US" sz="2000" dirty="0" err="1"/>
              <a:t>nhuận</a:t>
            </a:r>
            <a:r>
              <a:rPr lang="en-US" sz="2000" dirty="0"/>
              <a:t>. </a:t>
            </a:r>
          </a:p>
          <a:p>
            <a:pPr marL="285750" lvl="7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Giao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106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383954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02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323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MARKETING</a:t>
            </a:r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6798F-C85F-ED45-9CD9-D6EBC642A4BB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Nhân sự </a:t>
            </a:r>
            <a:r>
              <a:rPr lang="en-US" sz="2400" b="1" dirty="0" err="1"/>
              <a:t>doanh</a:t>
            </a:r>
            <a:r>
              <a:rPr lang="en-US" sz="2400" b="1" dirty="0"/>
              <a:t> nghiệp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1047A-1E3B-4031-A06B-173EC879EF53}"/>
              </a:ext>
            </a:extLst>
          </p:cNvPr>
          <p:cNvSpPr txBox="1"/>
          <p:nvPr/>
        </p:nvSpPr>
        <p:spPr>
          <a:xfrm>
            <a:off x="6111363" y="5398817"/>
            <a:ext cx="3660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err="1"/>
              <a:t>Lương</a:t>
            </a:r>
            <a:r>
              <a:rPr lang="en-US" sz="2000" b="1" dirty="0"/>
              <a:t>: </a:t>
            </a:r>
            <a:r>
              <a:rPr lang="en-US" sz="2000" dirty="0"/>
              <a:t>6.000.000 đ/</a:t>
            </a:r>
            <a:r>
              <a:rPr lang="en-US" sz="2000" dirty="0" err="1"/>
              <a:t>tháng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E7074-D725-4E6B-B3A4-73F57C0799CA}"/>
              </a:ext>
            </a:extLst>
          </p:cNvPr>
          <p:cNvSpPr txBox="1"/>
          <p:nvPr/>
        </p:nvSpPr>
        <p:spPr>
          <a:xfrm>
            <a:off x="6096000" y="2097800"/>
            <a:ext cx="3052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lượng</a:t>
            </a:r>
            <a:r>
              <a:rPr lang="en-US" sz="2000" b="1" dirty="0"/>
              <a:t>: 1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BACF6-CB3C-43BA-B51A-6B6BB296E714}"/>
              </a:ext>
            </a:extLst>
          </p:cNvPr>
          <p:cNvSpPr txBox="1"/>
          <p:nvPr/>
        </p:nvSpPr>
        <p:spPr>
          <a:xfrm>
            <a:off x="6096000" y="2550287"/>
            <a:ext cx="3036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Yêu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04235-E167-45B0-8982-F9D8875046C4}"/>
              </a:ext>
            </a:extLst>
          </p:cNvPr>
          <p:cNvSpPr txBox="1"/>
          <p:nvPr/>
        </p:nvSpPr>
        <p:spPr>
          <a:xfrm>
            <a:off x="6393627" y="2890145"/>
            <a:ext cx="48885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Nghiên</a:t>
            </a:r>
            <a:r>
              <a:rPr lang="en-US" sz="2000" dirty="0"/>
              <a:t> </a:t>
            </a:r>
            <a:r>
              <a:rPr lang="en-US" sz="2000" dirty="0" err="1"/>
              <a:t>cứu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khúc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vị</a:t>
            </a:r>
            <a:r>
              <a:rPr lang="en-US" sz="2000" dirty="0"/>
              <a:t> </a:t>
            </a:r>
            <a:r>
              <a:rPr lang="en-US" sz="2000" dirty="0" err="1"/>
              <a:t>thương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tranh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chiến</a:t>
            </a:r>
            <a:r>
              <a:rPr lang="en-US" sz="2000" dirty="0"/>
              <a:t> </a:t>
            </a:r>
            <a:r>
              <a:rPr lang="en-US" sz="2000" dirty="0" err="1"/>
              <a:t>lược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&amp;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r>
              <a:rPr lang="en-US" sz="2000" dirty="0"/>
              <a:t> </a:t>
            </a: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đãi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Hoạch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ngân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r>
              <a:rPr lang="en-US" sz="2000" dirty="0"/>
              <a:t> marketing.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Đo</a:t>
            </a:r>
            <a:r>
              <a:rPr lang="en-US" sz="2000" dirty="0"/>
              <a:t> </a:t>
            </a:r>
            <a:r>
              <a:rPr lang="en-US" sz="2000" dirty="0" err="1"/>
              <a:t>lường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chiến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2734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03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KẾ TOÁN(Thu </a:t>
            </a:r>
            <a:r>
              <a:rPr lang="en-US" sz="2800" b="1" err="1"/>
              <a:t>ngân</a:t>
            </a:r>
            <a:r>
              <a:rPr lang="en-US" sz="2800" b="1"/>
              <a:t>, </a:t>
            </a:r>
            <a:r>
              <a:rPr lang="en-US" sz="2800" b="1" err="1"/>
              <a:t>lễ</a:t>
            </a:r>
            <a:r>
              <a:rPr lang="en-US" sz="2800" b="1"/>
              <a:t> </a:t>
            </a:r>
            <a:r>
              <a:rPr lang="en-US" sz="2800" b="1" err="1"/>
              <a:t>tân</a:t>
            </a:r>
            <a:r>
              <a:rPr lang="en-US" sz="2800" b="1"/>
              <a:t>)</a:t>
            </a:r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F81D1-A436-2649-B57D-05402569C587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err="1"/>
              <a:t>Nhân</a:t>
            </a:r>
            <a:r>
              <a:rPr lang="en-US" sz="2400" b="1"/>
              <a:t> </a:t>
            </a:r>
            <a:r>
              <a:rPr lang="en-US" sz="2400" b="1" err="1"/>
              <a:t>sự</a:t>
            </a:r>
            <a:r>
              <a:rPr lang="en-US" sz="2400" b="1"/>
              <a:t> </a:t>
            </a:r>
            <a:r>
              <a:rPr lang="en-US" sz="2400" b="1" err="1"/>
              <a:t>doanh</a:t>
            </a:r>
            <a:r>
              <a:rPr lang="en-US" sz="2400" b="1"/>
              <a:t> </a:t>
            </a:r>
            <a:r>
              <a:rPr lang="en-US" sz="2400" b="1" err="1"/>
              <a:t>nghiệp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197F8-51BF-417F-BFE1-63BBFEA96A56}"/>
              </a:ext>
            </a:extLst>
          </p:cNvPr>
          <p:cNvSpPr txBox="1"/>
          <p:nvPr/>
        </p:nvSpPr>
        <p:spPr>
          <a:xfrm>
            <a:off x="6131624" y="4465754"/>
            <a:ext cx="3660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err="1"/>
              <a:t>Lương</a:t>
            </a:r>
            <a:r>
              <a:rPr lang="en-US" sz="2000" b="1" dirty="0"/>
              <a:t>: </a:t>
            </a:r>
            <a:r>
              <a:rPr lang="en-US" sz="2000" dirty="0"/>
              <a:t>6.000.000 đ/</a:t>
            </a:r>
            <a:r>
              <a:rPr lang="en-US" sz="2000" dirty="0" err="1"/>
              <a:t>tháng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DEC67-E42C-4B25-856D-FD1854142C06}"/>
              </a:ext>
            </a:extLst>
          </p:cNvPr>
          <p:cNvSpPr txBox="1"/>
          <p:nvPr/>
        </p:nvSpPr>
        <p:spPr>
          <a:xfrm>
            <a:off x="6096000" y="2097800"/>
            <a:ext cx="3052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lượng</a:t>
            </a:r>
            <a:r>
              <a:rPr lang="en-US" sz="2000" b="1" dirty="0"/>
              <a:t>: 1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C16CD-45AF-4646-BA13-1990665972D2}"/>
              </a:ext>
            </a:extLst>
          </p:cNvPr>
          <p:cNvSpPr txBox="1"/>
          <p:nvPr/>
        </p:nvSpPr>
        <p:spPr>
          <a:xfrm>
            <a:off x="6096000" y="2550287"/>
            <a:ext cx="3036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Yêu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DC8ED-B824-4C68-BA2E-FAFD79006609}"/>
              </a:ext>
            </a:extLst>
          </p:cNvPr>
          <p:cNvSpPr txBox="1"/>
          <p:nvPr/>
        </p:nvSpPr>
        <p:spPr>
          <a:xfrm>
            <a:off x="6393627" y="2890145"/>
            <a:ext cx="488852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Chịu</a:t>
            </a:r>
            <a:r>
              <a:rPr lang="en-US" sz="2000" dirty="0"/>
              <a:t> </a:t>
            </a:r>
            <a:r>
              <a:rPr lang="en-US" sz="2000" dirty="0" err="1"/>
              <a:t>trách</a:t>
            </a:r>
            <a:r>
              <a:rPr lang="en-US" sz="2000" dirty="0"/>
              <a:t> </a:t>
            </a:r>
            <a:r>
              <a:rPr lang="en-US" sz="2000" dirty="0" err="1"/>
              <a:t>nhiệm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sổ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thủ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chiếu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cáo</a:t>
            </a:r>
            <a:r>
              <a:rPr lang="en-US" sz="2000" dirty="0"/>
              <a:t> </a:t>
            </a:r>
            <a:r>
              <a:rPr lang="en-US" sz="2000" dirty="0" err="1"/>
              <a:t>ngân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hạch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khoản</a:t>
            </a:r>
            <a:r>
              <a:rPr lang="en-US" sz="2000" dirty="0"/>
              <a:t> </a:t>
            </a:r>
            <a:r>
              <a:rPr lang="en-US" sz="2000" dirty="0" err="1"/>
              <a:t>thuế</a:t>
            </a:r>
            <a:r>
              <a:rPr lang="en-US" sz="2000" dirty="0"/>
              <a:t>,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, chi </a:t>
            </a:r>
            <a:r>
              <a:rPr lang="en-US" sz="2000" dirty="0" err="1"/>
              <a:t>phí</a:t>
            </a:r>
            <a:r>
              <a:rPr lang="en-US" sz="2000" dirty="0"/>
              <a:t>, </a:t>
            </a:r>
            <a:r>
              <a:rPr lang="en-US" sz="2000" dirty="0" err="1"/>
              <a:t>khấu</a:t>
            </a:r>
            <a:r>
              <a:rPr lang="en-US" sz="2000" dirty="0"/>
              <a:t> </a:t>
            </a:r>
            <a:r>
              <a:rPr lang="en-US" sz="2000" dirty="0" err="1"/>
              <a:t>hao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307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04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BÁC SĨ THÚ Y</a:t>
            </a:r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8142B-62BB-FB40-8E4B-1B9CC7F0E1A9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Nhân sự </a:t>
            </a:r>
            <a:r>
              <a:rPr lang="en-US" sz="2400" b="1" dirty="0" err="1"/>
              <a:t>doanh</a:t>
            </a:r>
            <a:r>
              <a:rPr lang="en-US" sz="2400" b="1" dirty="0"/>
              <a:t> nghiệp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39337-91F7-4FCE-B9B8-5DE2A3E3367E}"/>
              </a:ext>
            </a:extLst>
          </p:cNvPr>
          <p:cNvSpPr txBox="1"/>
          <p:nvPr/>
        </p:nvSpPr>
        <p:spPr>
          <a:xfrm>
            <a:off x="6111363" y="3965927"/>
            <a:ext cx="3660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err="1"/>
              <a:t>Lương</a:t>
            </a:r>
            <a:r>
              <a:rPr lang="en-US" sz="2000" b="1" dirty="0"/>
              <a:t>: </a:t>
            </a:r>
            <a:r>
              <a:rPr lang="en-US" sz="2000" dirty="0"/>
              <a:t>9.000.000 đ/</a:t>
            </a:r>
            <a:r>
              <a:rPr lang="en-US" sz="2000" dirty="0" err="1"/>
              <a:t>tháng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022FBB-F0D8-495E-AFB0-582AD68983C0}"/>
              </a:ext>
            </a:extLst>
          </p:cNvPr>
          <p:cNvSpPr txBox="1"/>
          <p:nvPr/>
        </p:nvSpPr>
        <p:spPr>
          <a:xfrm>
            <a:off x="6096000" y="2097800"/>
            <a:ext cx="3052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lượng</a:t>
            </a:r>
            <a:r>
              <a:rPr lang="en-US" sz="2000" b="1" dirty="0"/>
              <a:t>: 1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C50464-89A1-49FA-9DA1-8CEE1334FBCC}"/>
              </a:ext>
            </a:extLst>
          </p:cNvPr>
          <p:cNvSpPr txBox="1"/>
          <p:nvPr/>
        </p:nvSpPr>
        <p:spPr>
          <a:xfrm>
            <a:off x="6096000" y="2550287"/>
            <a:ext cx="3036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Yêu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A79DD5-6001-4AFA-9280-E2F24F8C0DAC}"/>
              </a:ext>
            </a:extLst>
          </p:cNvPr>
          <p:cNvSpPr txBox="1"/>
          <p:nvPr/>
        </p:nvSpPr>
        <p:spPr>
          <a:xfrm>
            <a:off x="6384662" y="2927411"/>
            <a:ext cx="48885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Chịu</a:t>
            </a:r>
            <a:r>
              <a:rPr lang="en-US" sz="2000" dirty="0"/>
              <a:t> </a:t>
            </a:r>
            <a:r>
              <a:rPr lang="en-US" sz="2000" dirty="0" err="1"/>
              <a:t>trách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thăm</a:t>
            </a:r>
            <a:r>
              <a:rPr lang="en-US" sz="2000" dirty="0"/>
              <a:t> </a:t>
            </a:r>
            <a:r>
              <a:rPr lang="en-US" sz="2000" dirty="0" err="1"/>
              <a:t>khám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chữa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thú</a:t>
            </a:r>
            <a:r>
              <a:rPr lang="en-US" sz="2000" dirty="0"/>
              <a:t> </a:t>
            </a:r>
            <a:r>
              <a:rPr lang="en-US" sz="2000" dirty="0" err="1"/>
              <a:t>cưng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cáo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giám</a:t>
            </a:r>
            <a:r>
              <a:rPr lang="en-US" sz="2000" dirty="0"/>
              <a:t> </a:t>
            </a:r>
            <a:r>
              <a:rPr lang="en-US" sz="2000" dirty="0" err="1"/>
              <a:t>đốc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5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05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NHÂN VIÊN BÁN HÀNG</a:t>
            </a:r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A7D6E6-58F3-D945-B91E-89CF9DD1D6E6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Nhân sự </a:t>
            </a:r>
            <a:r>
              <a:rPr lang="en-US" sz="2400" b="1" dirty="0" err="1"/>
              <a:t>doanh</a:t>
            </a:r>
            <a:r>
              <a:rPr lang="en-US" sz="2400" b="1" dirty="0"/>
              <a:t> nghiệp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7EDBA-3F2F-4541-9A3B-CE8E3EDD2D56}"/>
              </a:ext>
            </a:extLst>
          </p:cNvPr>
          <p:cNvSpPr txBox="1"/>
          <p:nvPr/>
        </p:nvSpPr>
        <p:spPr>
          <a:xfrm>
            <a:off x="6096000" y="3664072"/>
            <a:ext cx="3660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err="1"/>
              <a:t>Lương</a:t>
            </a:r>
            <a:r>
              <a:rPr lang="en-US" sz="2000" b="1" dirty="0"/>
              <a:t>: </a:t>
            </a:r>
            <a:r>
              <a:rPr lang="en-US" sz="2000" dirty="0"/>
              <a:t>6.000.000 đ/</a:t>
            </a:r>
            <a:r>
              <a:rPr lang="en-US" sz="2000" dirty="0" err="1"/>
              <a:t>tháng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70319-3EE4-4C69-B37F-071A87276459}"/>
              </a:ext>
            </a:extLst>
          </p:cNvPr>
          <p:cNvSpPr txBox="1"/>
          <p:nvPr/>
        </p:nvSpPr>
        <p:spPr>
          <a:xfrm>
            <a:off x="6096000" y="2097800"/>
            <a:ext cx="3052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lượng</a:t>
            </a:r>
            <a:r>
              <a:rPr lang="en-US" sz="2000" b="1" dirty="0"/>
              <a:t>: </a:t>
            </a:r>
            <a:r>
              <a:rPr lang="en-US" sz="20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9D3BDA-8667-43F5-90CB-2E4146F62216}"/>
              </a:ext>
            </a:extLst>
          </p:cNvPr>
          <p:cNvSpPr txBox="1"/>
          <p:nvPr/>
        </p:nvSpPr>
        <p:spPr>
          <a:xfrm>
            <a:off x="6096000" y="2550287"/>
            <a:ext cx="3036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Yêu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9666E-9292-4715-9E60-2093DCED4A56}"/>
              </a:ext>
            </a:extLst>
          </p:cNvPr>
          <p:cNvSpPr txBox="1"/>
          <p:nvPr/>
        </p:nvSpPr>
        <p:spPr>
          <a:xfrm>
            <a:off x="6492239" y="2967924"/>
            <a:ext cx="28336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Dọn</a:t>
            </a:r>
            <a:r>
              <a:rPr lang="en-US" sz="2000" dirty="0"/>
              <a:t> </a:t>
            </a:r>
            <a:r>
              <a:rPr lang="en-US" sz="2000" dirty="0" err="1"/>
              <a:t>dẹp</a:t>
            </a:r>
            <a:r>
              <a:rPr lang="en-US" sz="2000" dirty="0"/>
              <a:t> </a:t>
            </a:r>
            <a:r>
              <a:rPr lang="en-US" sz="2000" dirty="0" err="1"/>
              <a:t>cửa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Bán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78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0" b="12640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7627716" y="1527858"/>
            <a:ext cx="3183038" cy="3611301"/>
          </a:xfrm>
          <a:prstGeom prst="rect">
            <a:avLst/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Shape 171"/>
          <p:cNvSpPr txBox="1"/>
          <p:nvPr/>
        </p:nvSpPr>
        <p:spPr>
          <a:xfrm>
            <a:off x="7947173" y="2466338"/>
            <a:ext cx="2620908" cy="23083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1027946" y="781888"/>
            <a:ext cx="897681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DCDCDC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1476786" y="1166608"/>
            <a:ext cx="3509469" cy="4662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Thành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viên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nhóm</a:t>
            </a:r>
            <a:endParaRPr lang="en-US" sz="2800" b="1" dirty="0">
              <a:solidFill>
                <a:schemeClr val="dk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176" name="Shape 176"/>
          <p:cNvSpPr txBox="1"/>
          <p:nvPr/>
        </p:nvSpPr>
        <p:spPr>
          <a:xfrm rot="10800000">
            <a:off x="9014156" y="1378252"/>
            <a:ext cx="259686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</a:p>
        </p:txBody>
      </p:sp>
      <p:grpSp>
        <p:nvGrpSpPr>
          <p:cNvPr id="177" name="Shape 177"/>
          <p:cNvGrpSpPr/>
          <p:nvPr/>
        </p:nvGrpSpPr>
        <p:grpSpPr>
          <a:xfrm>
            <a:off x="8914459" y="6452315"/>
            <a:ext cx="459077" cy="115909"/>
            <a:chOff x="8743010" y="5731098"/>
            <a:chExt cx="459077" cy="115909"/>
          </a:xfrm>
        </p:grpSpPr>
        <p:sp>
          <p:nvSpPr>
            <p:cNvPr id="178" name="Shape 178"/>
            <p:cNvSpPr/>
            <p:nvPr/>
          </p:nvSpPr>
          <p:spPr>
            <a:xfrm>
              <a:off x="8743010" y="5731098"/>
              <a:ext cx="115909" cy="11590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8916842" y="5731098"/>
              <a:ext cx="115909" cy="11590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9086178" y="5731098"/>
              <a:ext cx="115909" cy="11590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23779" y="1987006"/>
            <a:ext cx="48392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Tú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– Ps11575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Linh Chi  - Ps11535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Ngô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Ps11396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Lê Minh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Ps11725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Huỳnh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Ps11694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Minh Kha – Ps11482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Ps11225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06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CHĂM SÓC THÚ CƯNG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3746684"/>
            <a:ext cx="3660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err="1"/>
              <a:t>Lương</a:t>
            </a:r>
            <a:r>
              <a:rPr lang="en-US" sz="2000" b="1" dirty="0"/>
              <a:t>: </a:t>
            </a:r>
            <a:r>
              <a:rPr lang="en-US" sz="2000" dirty="0"/>
              <a:t>6.000.000 đ/</a:t>
            </a:r>
            <a:r>
              <a:rPr lang="en-US" sz="2000" dirty="0" err="1"/>
              <a:t>tháng</a:t>
            </a:r>
            <a:endParaRPr lang="en-US" sz="2000" dirty="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68EEE-159C-3545-8479-ABB2997F4109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err="1"/>
              <a:t>Nhân</a:t>
            </a:r>
            <a:r>
              <a:rPr lang="en-US" sz="2400" b="1"/>
              <a:t> </a:t>
            </a:r>
            <a:r>
              <a:rPr lang="en-US" sz="2400" b="1" err="1"/>
              <a:t>sự</a:t>
            </a:r>
            <a:r>
              <a:rPr lang="en-US" sz="2400" b="1"/>
              <a:t> </a:t>
            </a:r>
            <a:r>
              <a:rPr lang="en-US" sz="2400" b="1" err="1"/>
              <a:t>doanh</a:t>
            </a:r>
            <a:r>
              <a:rPr lang="en-US" sz="2400" b="1"/>
              <a:t> </a:t>
            </a:r>
            <a:r>
              <a:rPr lang="en-US" sz="2400" b="1" err="1"/>
              <a:t>nghiệp</a:t>
            </a:r>
            <a:endParaRPr lang="en-US" sz="2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66A9BF-73BF-491F-A1DE-CA6A3D9D3224}"/>
              </a:ext>
            </a:extLst>
          </p:cNvPr>
          <p:cNvSpPr txBox="1"/>
          <p:nvPr/>
        </p:nvSpPr>
        <p:spPr>
          <a:xfrm>
            <a:off x="6096000" y="2166840"/>
            <a:ext cx="30521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lượng</a:t>
            </a:r>
            <a:r>
              <a:rPr lang="en-US" sz="2000" b="1" dirty="0"/>
              <a:t>: </a:t>
            </a:r>
            <a:r>
              <a:rPr lang="en-US" sz="2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02ADC-AE06-4B72-99B0-4B690A4DE65B}"/>
              </a:ext>
            </a:extLst>
          </p:cNvPr>
          <p:cNvSpPr txBox="1"/>
          <p:nvPr/>
        </p:nvSpPr>
        <p:spPr>
          <a:xfrm>
            <a:off x="6096000" y="2619327"/>
            <a:ext cx="3036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Yêu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9CCFD-E5E4-4AFE-8023-715B048007EF}"/>
              </a:ext>
            </a:extLst>
          </p:cNvPr>
          <p:cNvSpPr txBox="1"/>
          <p:nvPr/>
        </p:nvSpPr>
        <p:spPr>
          <a:xfrm>
            <a:off x="6492239" y="3019437"/>
            <a:ext cx="31248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Chăm</a:t>
            </a:r>
            <a:r>
              <a:rPr lang="en-US" sz="2000" dirty="0"/>
              <a:t> </a:t>
            </a:r>
            <a:r>
              <a:rPr lang="en-US" sz="2000" dirty="0" err="1"/>
              <a:t>sóc</a:t>
            </a:r>
            <a:r>
              <a:rPr lang="en-US" sz="2000" dirty="0"/>
              <a:t> </a:t>
            </a:r>
            <a:r>
              <a:rPr lang="en-US" sz="2000" dirty="0" err="1"/>
              <a:t>thú</a:t>
            </a:r>
            <a:r>
              <a:rPr lang="en-US" sz="2000" dirty="0"/>
              <a:t> </a:t>
            </a:r>
            <a:r>
              <a:rPr lang="en-US" sz="2000" dirty="0" err="1"/>
              <a:t>cưng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Phụ</a:t>
            </a:r>
            <a:r>
              <a:rPr lang="en-US" sz="2000" dirty="0"/>
              <a:t> </a:t>
            </a:r>
            <a:r>
              <a:rPr lang="en-US" sz="2000" dirty="0" err="1"/>
              <a:t>tá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bác</a:t>
            </a:r>
            <a:r>
              <a:rPr lang="en-US" sz="2000" dirty="0"/>
              <a:t> </a:t>
            </a:r>
            <a:r>
              <a:rPr lang="en-US" sz="2000" dirty="0" err="1"/>
              <a:t>sĩ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82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78217" y="447724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err="1"/>
              <a:t>Bảo</a:t>
            </a:r>
            <a:r>
              <a:rPr lang="en-US" sz="2400" b="1"/>
              <a:t> </a:t>
            </a:r>
            <a:r>
              <a:rPr lang="en-US" sz="2400" b="1" err="1"/>
              <a:t>hiểm</a:t>
            </a:r>
            <a:endParaRPr lang="en-US" sz="2400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91FAF1-A246-234F-B912-8F6B51F9C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231814"/>
              </p:ext>
            </p:extLst>
          </p:nvPr>
        </p:nvGraphicFramePr>
        <p:xfrm>
          <a:off x="681874" y="1030855"/>
          <a:ext cx="11000018" cy="3714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7759">
                  <a:extLst>
                    <a:ext uri="{9D8B030D-6E8A-4147-A177-3AD203B41FA5}">
                      <a16:colId xmlns:a16="http://schemas.microsoft.com/office/drawing/2014/main" val="2083936638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2737226568"/>
                    </a:ext>
                  </a:extLst>
                </a:gridCol>
                <a:gridCol w="1146988">
                  <a:extLst>
                    <a:ext uri="{9D8B030D-6E8A-4147-A177-3AD203B41FA5}">
                      <a16:colId xmlns:a16="http://schemas.microsoft.com/office/drawing/2014/main" val="2782488446"/>
                    </a:ext>
                  </a:extLst>
                </a:gridCol>
                <a:gridCol w="999086">
                  <a:extLst>
                    <a:ext uri="{9D8B030D-6E8A-4147-A177-3AD203B41FA5}">
                      <a16:colId xmlns:a16="http://schemas.microsoft.com/office/drawing/2014/main" val="2768685595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2983659050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1387677800"/>
                    </a:ext>
                  </a:extLst>
                </a:gridCol>
                <a:gridCol w="856217">
                  <a:extLst>
                    <a:ext uri="{9D8B030D-6E8A-4147-A177-3AD203B41FA5}">
                      <a16:colId xmlns:a16="http://schemas.microsoft.com/office/drawing/2014/main" val="2917321562"/>
                    </a:ext>
                  </a:extLst>
                </a:gridCol>
                <a:gridCol w="856217">
                  <a:extLst>
                    <a:ext uri="{9D8B030D-6E8A-4147-A177-3AD203B41FA5}">
                      <a16:colId xmlns:a16="http://schemas.microsoft.com/office/drawing/2014/main" val="964617381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2122446278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3662428172"/>
                    </a:ext>
                  </a:extLst>
                </a:gridCol>
                <a:gridCol w="713346">
                  <a:extLst>
                    <a:ext uri="{9D8B030D-6E8A-4147-A177-3AD203B41FA5}">
                      <a16:colId xmlns:a16="http://schemas.microsoft.com/office/drawing/2014/main" val="2210206292"/>
                    </a:ext>
                  </a:extLst>
                </a:gridCol>
              </a:tblGrid>
              <a:tr h="26313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Vị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trí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Số lượng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Mức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lương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BHXH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BHYT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BHTN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KPCĐ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0277"/>
                  </a:ext>
                </a:extLst>
              </a:tr>
              <a:tr h="493056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DN: 18%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NLĐ: 8%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DN: 3%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NLĐ: 1.5%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DN: 1%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NLĐ: 1%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DN: 2%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NLĐ: 0%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50569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Giám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đốc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8,000,000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1,440,000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240,000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160,000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48068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Marketing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6,000,000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1,080,000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480,000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03774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Kế toán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6,000,000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1,080,000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180,000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412188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Bác sĩ thú y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9,000,000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1,620,000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720,000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270,000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135,000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310943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Nhân viên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24,000,000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4,320,000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1,920,000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720,000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360,000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240,000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240,000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480,000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22731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Tổng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53,000,000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9,540,000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4,240,000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1,590,000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795,000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530,000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530,000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1,060,000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58869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52C4B5-F9C1-5247-AE4D-056DFA291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999326"/>
              </p:ext>
            </p:extLst>
          </p:nvPr>
        </p:nvGraphicFramePr>
        <p:xfrm>
          <a:off x="3184068" y="5213512"/>
          <a:ext cx="5995630" cy="1227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98155">
                  <a:extLst>
                    <a:ext uri="{9D8B030D-6E8A-4147-A177-3AD203B41FA5}">
                      <a16:colId xmlns:a16="http://schemas.microsoft.com/office/drawing/2014/main" val="2071462367"/>
                    </a:ext>
                  </a:extLst>
                </a:gridCol>
                <a:gridCol w="2297475">
                  <a:extLst>
                    <a:ext uri="{9D8B030D-6E8A-4147-A177-3AD203B41FA5}">
                      <a16:colId xmlns:a16="http://schemas.microsoft.com/office/drawing/2014/main" val="3785943504"/>
                    </a:ext>
                  </a:extLst>
                </a:gridCol>
              </a:tblGrid>
              <a:tr h="3028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Nội dung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Số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tiền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(VNĐ)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149781"/>
                  </a:ext>
                </a:extLst>
              </a:tr>
              <a:tr h="3028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Tổng doanh nghiệp phải trả hàng tháng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12,720,000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391922"/>
                  </a:ext>
                </a:extLst>
              </a:tr>
              <a:tr h="3028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Tổng người lao động phải trả hàng tháng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5,565,000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150927"/>
                  </a:ext>
                </a:extLst>
              </a:tr>
              <a:tr h="2442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Tổng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18,285,000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83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2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5974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5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591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/>
              <a:t>Tài sản, doanh thu, chi phí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85098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78838" y="10886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5.1 Tài sản cố định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141545-7031-1C43-842F-BAED0E6D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994663"/>
              </p:ext>
            </p:extLst>
          </p:nvPr>
        </p:nvGraphicFramePr>
        <p:xfrm>
          <a:off x="185057" y="584775"/>
          <a:ext cx="11821885" cy="61425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2096">
                  <a:extLst>
                    <a:ext uri="{9D8B030D-6E8A-4147-A177-3AD203B41FA5}">
                      <a16:colId xmlns:a16="http://schemas.microsoft.com/office/drawing/2014/main" val="3045898163"/>
                    </a:ext>
                  </a:extLst>
                </a:gridCol>
                <a:gridCol w="2785383">
                  <a:extLst>
                    <a:ext uri="{9D8B030D-6E8A-4147-A177-3AD203B41FA5}">
                      <a16:colId xmlns:a16="http://schemas.microsoft.com/office/drawing/2014/main" val="417009496"/>
                    </a:ext>
                  </a:extLst>
                </a:gridCol>
                <a:gridCol w="845382">
                  <a:extLst>
                    <a:ext uri="{9D8B030D-6E8A-4147-A177-3AD203B41FA5}">
                      <a16:colId xmlns:a16="http://schemas.microsoft.com/office/drawing/2014/main" val="472648898"/>
                    </a:ext>
                  </a:extLst>
                </a:gridCol>
                <a:gridCol w="1533589">
                  <a:extLst>
                    <a:ext uri="{9D8B030D-6E8A-4147-A177-3AD203B41FA5}">
                      <a16:colId xmlns:a16="http://schemas.microsoft.com/office/drawing/2014/main" val="1898542040"/>
                    </a:ext>
                  </a:extLst>
                </a:gridCol>
                <a:gridCol w="1469595">
                  <a:extLst>
                    <a:ext uri="{9D8B030D-6E8A-4147-A177-3AD203B41FA5}">
                      <a16:colId xmlns:a16="http://schemas.microsoft.com/office/drawing/2014/main" val="1963500657"/>
                    </a:ext>
                  </a:extLst>
                </a:gridCol>
                <a:gridCol w="1313544">
                  <a:extLst>
                    <a:ext uri="{9D8B030D-6E8A-4147-A177-3AD203B41FA5}">
                      <a16:colId xmlns:a16="http://schemas.microsoft.com/office/drawing/2014/main" val="706398464"/>
                    </a:ext>
                  </a:extLst>
                </a:gridCol>
                <a:gridCol w="1616669">
                  <a:extLst>
                    <a:ext uri="{9D8B030D-6E8A-4147-A177-3AD203B41FA5}">
                      <a16:colId xmlns:a16="http://schemas.microsoft.com/office/drawing/2014/main" val="1613510958"/>
                    </a:ext>
                  </a:extLst>
                </a:gridCol>
                <a:gridCol w="1515627">
                  <a:extLst>
                    <a:ext uri="{9D8B030D-6E8A-4147-A177-3AD203B41FA5}">
                      <a16:colId xmlns:a16="http://schemas.microsoft.com/office/drawing/2014/main" val="3898154875"/>
                    </a:ext>
                  </a:extLst>
                </a:gridCol>
              </a:tblGrid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STT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Mô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tả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Số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lượng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Chi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phí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Tổng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Số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năm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khấu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hao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Khấu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hao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tháng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Khấu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hao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năm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87894"/>
                  </a:ext>
                </a:extLst>
              </a:tr>
              <a:tr h="3760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Kệ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trưng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bày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thức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ăn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660,000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1,320,000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22,000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264,000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926651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Chuồng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cho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chó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nặng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từ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20 – 30 kg .(KT 105 x 85 x 100cm)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2,900,000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14,500,000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241,667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2,900,000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98990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Bàn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khám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bệnh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cho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thú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cưng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Chunzhou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H-208L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2,700,000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2,700,000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45,000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540,000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97368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Chuồng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thú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cưng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size M &lt; 20 kg. [60*42*50cm]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700,000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7,000,000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116,667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1,400,000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13062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Nhiệt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kế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cho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thú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cưng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Pet-Temp Instant Pet Ear Thermometer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900,000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37,500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450,000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33263"/>
                  </a:ext>
                </a:extLst>
              </a:tr>
              <a:tr h="7491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Bình sữa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cho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thú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nhỏ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PetAg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Bene-Bac Plus FOS &amp; Probiotics Gel Supplement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16,667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203486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Máy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lạnh 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Comfee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Inverter 1 HP SIRIUSA-9ED)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6,840,000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13,680,000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228,000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2,736,000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81686"/>
                  </a:ext>
                </a:extLst>
              </a:tr>
              <a:tr h="3858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Máy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tính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( PC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chơi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được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game)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30,000,000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6,000,000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84835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Tủ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lạnh(Samsung Inverter 208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lít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RT20HAR8DBU/SV)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5,740,000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11,480,000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191,333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2,296,000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90662"/>
                  </a:ext>
                </a:extLst>
              </a:tr>
              <a:tr h="2886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Bộ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tỉa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lông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chó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mèo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840,000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1,680,000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28,000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336,000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059811"/>
                  </a:ext>
                </a:extLst>
              </a:tr>
              <a:tr h="3703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Bàn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ghế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khách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chờ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1,200,000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3,600,000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720,000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499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09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0B39CD-8AC8-F242-84E7-D16CEB0C5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94709"/>
              </p:ext>
            </p:extLst>
          </p:nvPr>
        </p:nvGraphicFramePr>
        <p:xfrm>
          <a:off x="206829" y="584776"/>
          <a:ext cx="11849185" cy="54241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3810">
                  <a:extLst>
                    <a:ext uri="{9D8B030D-6E8A-4147-A177-3AD203B41FA5}">
                      <a16:colId xmlns:a16="http://schemas.microsoft.com/office/drawing/2014/main" val="3145967107"/>
                    </a:ext>
                  </a:extLst>
                </a:gridCol>
                <a:gridCol w="2791816">
                  <a:extLst>
                    <a:ext uri="{9D8B030D-6E8A-4147-A177-3AD203B41FA5}">
                      <a16:colId xmlns:a16="http://schemas.microsoft.com/office/drawing/2014/main" val="1394253552"/>
                    </a:ext>
                  </a:extLst>
                </a:gridCol>
                <a:gridCol w="847335">
                  <a:extLst>
                    <a:ext uri="{9D8B030D-6E8A-4147-A177-3AD203B41FA5}">
                      <a16:colId xmlns:a16="http://schemas.microsoft.com/office/drawing/2014/main" val="388890734"/>
                    </a:ext>
                  </a:extLst>
                </a:gridCol>
                <a:gridCol w="1537130">
                  <a:extLst>
                    <a:ext uri="{9D8B030D-6E8A-4147-A177-3AD203B41FA5}">
                      <a16:colId xmlns:a16="http://schemas.microsoft.com/office/drawing/2014/main" val="3303021560"/>
                    </a:ext>
                  </a:extLst>
                </a:gridCol>
                <a:gridCol w="1472990">
                  <a:extLst>
                    <a:ext uri="{9D8B030D-6E8A-4147-A177-3AD203B41FA5}">
                      <a16:colId xmlns:a16="http://schemas.microsoft.com/office/drawing/2014/main" val="1561308438"/>
                    </a:ext>
                  </a:extLst>
                </a:gridCol>
                <a:gridCol w="1316576">
                  <a:extLst>
                    <a:ext uri="{9D8B030D-6E8A-4147-A177-3AD203B41FA5}">
                      <a16:colId xmlns:a16="http://schemas.microsoft.com/office/drawing/2014/main" val="2639812126"/>
                    </a:ext>
                  </a:extLst>
                </a:gridCol>
                <a:gridCol w="1620402">
                  <a:extLst>
                    <a:ext uri="{9D8B030D-6E8A-4147-A177-3AD203B41FA5}">
                      <a16:colId xmlns:a16="http://schemas.microsoft.com/office/drawing/2014/main" val="3132923033"/>
                    </a:ext>
                  </a:extLst>
                </a:gridCol>
                <a:gridCol w="1519126">
                  <a:extLst>
                    <a:ext uri="{9D8B030D-6E8A-4147-A177-3AD203B41FA5}">
                      <a16:colId xmlns:a16="http://schemas.microsoft.com/office/drawing/2014/main" val="1511401676"/>
                    </a:ext>
                  </a:extLst>
                </a:gridCol>
              </a:tblGrid>
              <a:tr h="3936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</a:rPr>
                        <a:t>Bồm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effectLst/>
                        </a:rPr>
                        <a:t>tắm</a:t>
                      </a:r>
                      <a:endParaRPr lang="en-VN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1,200,000</a:t>
                      </a:r>
                      <a:endParaRPr lang="en-VN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VN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40,000</a:t>
                      </a:r>
                      <a:endParaRPr lang="en-VN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</a:rPr>
                        <a:t>480,000</a:t>
                      </a:r>
                      <a:endParaRPr lang="en-VN" sz="16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42238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Vòi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sen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800,000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26,667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320,000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134065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Bộ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cắt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móng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42139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Cân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sức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khoẻ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466931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Máy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siêu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âm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250,000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3,000,000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331546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Khay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đựng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thức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ăn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450,000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18,750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225,000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73684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Máy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in bill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700,000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700,000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11,667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140,000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45627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Tiền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cọc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mặt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bằng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20,000,000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40,000,000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24310"/>
                  </a:ext>
                </a:extLst>
              </a:tr>
              <a:tr h="7433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Sửa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sang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cải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tạo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địa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điểm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30,000,000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30,000,000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6,000,000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991159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Đồng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phục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nhân viên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3,600,000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1,800,000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95428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Bảng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hiệu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2,000,000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2,000,000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33,333</a:t>
                      </a:r>
                      <a:endParaRPr lang="en-VN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VN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322861"/>
                  </a:ext>
                </a:extLst>
              </a:tr>
              <a:tr h="743300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Tổng tiền</a:t>
                      </a:r>
                      <a:endParaRPr lang="en-VN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183,610,000</a:t>
                      </a:r>
                      <a:endParaRPr lang="en-VN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2,527,250</a:t>
                      </a:r>
                      <a:endParaRPr lang="en-VN" sz="16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30,327,000</a:t>
                      </a:r>
                      <a:endParaRPr lang="en-V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097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4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7603" y="0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5.2 Vốn lưu động hàng tháng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A0D253-85E8-D447-B0C6-5B9703AE2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62954"/>
              </p:ext>
            </p:extLst>
          </p:nvPr>
        </p:nvGraphicFramePr>
        <p:xfrm>
          <a:off x="108856" y="992026"/>
          <a:ext cx="11974287" cy="51731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3259">
                  <a:extLst>
                    <a:ext uri="{9D8B030D-6E8A-4147-A177-3AD203B41FA5}">
                      <a16:colId xmlns:a16="http://schemas.microsoft.com/office/drawing/2014/main" val="399255754"/>
                    </a:ext>
                  </a:extLst>
                </a:gridCol>
                <a:gridCol w="4994705">
                  <a:extLst>
                    <a:ext uri="{9D8B030D-6E8A-4147-A177-3AD203B41FA5}">
                      <a16:colId xmlns:a16="http://schemas.microsoft.com/office/drawing/2014/main" val="1782645473"/>
                    </a:ext>
                  </a:extLst>
                </a:gridCol>
                <a:gridCol w="1749913">
                  <a:extLst>
                    <a:ext uri="{9D8B030D-6E8A-4147-A177-3AD203B41FA5}">
                      <a16:colId xmlns:a16="http://schemas.microsoft.com/office/drawing/2014/main" val="749617189"/>
                    </a:ext>
                  </a:extLst>
                </a:gridCol>
                <a:gridCol w="1779590">
                  <a:extLst>
                    <a:ext uri="{9D8B030D-6E8A-4147-A177-3AD203B41FA5}">
                      <a16:colId xmlns:a16="http://schemas.microsoft.com/office/drawing/2014/main" val="2271993794"/>
                    </a:ext>
                  </a:extLst>
                </a:gridCol>
                <a:gridCol w="2426820">
                  <a:extLst>
                    <a:ext uri="{9D8B030D-6E8A-4147-A177-3AD203B41FA5}">
                      <a16:colId xmlns:a16="http://schemas.microsoft.com/office/drawing/2014/main" val="2465337612"/>
                    </a:ext>
                  </a:extLst>
                </a:gridCol>
              </a:tblGrid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STT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Mô tả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Số lượng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Chi phí 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Tổng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0013"/>
                  </a:ext>
                </a:extLst>
              </a:tr>
              <a:tr h="2042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Lương nhân viên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53,000,000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53,000,000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367454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Internet 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gói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FN90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của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Viettel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440,000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440,000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916186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Nước (m³)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1,000,000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0037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Điện (Kw)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2,800,000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510083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Tiền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mặt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bằng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25,000,000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25,000,000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73756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Dầu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gội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, sữa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tắm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cho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thú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cưng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1,000,000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315978"/>
                  </a:ext>
                </a:extLst>
              </a:tr>
              <a:tr h="2225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Dụng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cụ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thú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y (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khăn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lược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45,000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450,000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008181"/>
                  </a:ext>
                </a:extLst>
              </a:tr>
              <a:tr h="1850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Lệ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phí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đăng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kí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kinh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doanh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216,667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216,667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80192"/>
                  </a:ext>
                </a:extLst>
              </a:tr>
              <a:tr h="21018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Phí đóng BHXH, BHYT, BHTN, KPCD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12,720,000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12,720,000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389569"/>
                  </a:ext>
                </a:extLst>
              </a:tr>
              <a:tr h="2084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Phí quảng cáo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15,000.000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15,000.000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26977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Tiền điện thoại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5298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Pate thú cưng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37364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Thức ăn hạt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7,500,000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815053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Cát (5 kg)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1,000,000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18738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Cát (10kg)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30,000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750,000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31212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Website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90,000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90,000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239457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Bông băng y tế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74255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Khấu hao tài sản theo tháng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2,527,250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2,527,250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73267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Thuế môn bài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166,667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166,667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789856"/>
                  </a:ext>
                </a:extLst>
              </a:tr>
              <a:tr h="2469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VN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VN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endParaRPr lang="en-VN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Tổng tiền:</a:t>
                      </a:r>
                      <a:endParaRPr lang="en-VN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121,381,667</a:t>
                      </a:r>
                      <a:endParaRPr lang="en-VN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00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7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6796" y="-72533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5.3 Doanh thu bán hàng dự kiến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C7A7E-25E1-8243-AADD-706C29BB9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0687"/>
            <a:ext cx="12192000" cy="64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22381" y="10886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5.4 Doanh thu và chi phí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EE034-A188-F34E-85A3-6B539A40B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9019"/>
            <a:ext cx="12192000" cy="53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8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0360" y="0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5.5 </a:t>
            </a:r>
            <a:r>
              <a:rPr lang="en-US" sz="2700" b="1" dirty="0" err="1"/>
              <a:t>Lưu</a:t>
            </a:r>
            <a:r>
              <a:rPr lang="en-US" sz="2700" b="1" dirty="0"/>
              <a:t> </a:t>
            </a:r>
            <a:r>
              <a:rPr lang="en-US" sz="2700" b="1" dirty="0" err="1"/>
              <a:t>chuyển</a:t>
            </a:r>
            <a:r>
              <a:rPr lang="en-US" sz="2700" b="1" dirty="0"/>
              <a:t> </a:t>
            </a:r>
            <a:r>
              <a:rPr lang="en-US" sz="2700" b="1" dirty="0" err="1"/>
              <a:t>tiền</a:t>
            </a:r>
            <a:r>
              <a:rPr lang="en-US" sz="2700" b="1" dirty="0"/>
              <a:t> </a:t>
            </a:r>
            <a:r>
              <a:rPr lang="en-US" sz="2700" b="1" dirty="0" err="1"/>
              <a:t>mặt</a:t>
            </a:r>
            <a:endParaRPr lang="en-US" sz="27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DB32D-6395-DC44-AD0F-515166C6B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0461"/>
            <a:ext cx="12192000" cy="48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0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7439" b="12677"/>
          <a:stretch/>
        </p:blipFill>
        <p:spPr>
          <a:xfrm>
            <a:off x="0" y="0"/>
            <a:ext cx="12188142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569" y="4553071"/>
            <a:ext cx="1532895" cy="139074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61" y="279451"/>
            <a:ext cx="3170947" cy="24520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90122" y="2419645"/>
            <a:ext cx="4920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CẢM ƠN THẦY CÔ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205462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24598" y="978533"/>
            <a:ext cx="5105855" cy="51940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>
            <a:fillRect/>
          </a:stretch>
        </p:blipFill>
        <p:spPr>
          <a:xfrm>
            <a:off x="510656" y="1029113"/>
            <a:ext cx="51435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58" y="2795154"/>
            <a:ext cx="806306" cy="7551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7401" y="978533"/>
            <a:ext cx="6104206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Ty TNHH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Sóc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Thú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Cưng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PETMAN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PetMan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5/7/2021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Gò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Vấp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Minh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0339369874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6846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CN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1</a:t>
            </a:r>
            <a:endParaRPr lang="en-US" sz="7000">
              <a:solidFill>
                <a:srgbClr val="FF0000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/>
              <a:t>Mô</a:t>
            </a:r>
            <a:r>
              <a:rPr lang="en-US" sz="3200" b="1"/>
              <a:t> </a:t>
            </a:r>
            <a:r>
              <a:rPr lang="en-US" sz="3200" b="1" err="1"/>
              <a:t>tả</a:t>
            </a:r>
            <a:r>
              <a:rPr lang="en-US" sz="3200" b="1"/>
              <a:t> </a:t>
            </a:r>
            <a:r>
              <a:rPr lang="en-US" sz="3200" b="1" err="1"/>
              <a:t>doanh</a:t>
            </a:r>
            <a:r>
              <a:rPr lang="en-US" sz="3200" b="1"/>
              <a:t> </a:t>
            </a:r>
            <a:r>
              <a:rPr lang="en-US" sz="3200" b="1" err="1"/>
              <a:t>nghiệp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48934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4" b="12504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cxnSp>
        <p:nvCxnSpPr>
          <p:cNvPr id="206" name="Shape 206"/>
          <p:cNvCxnSpPr/>
          <p:nvPr/>
        </p:nvCxnSpPr>
        <p:spPr>
          <a:xfrm>
            <a:off x="3199683" y="6142864"/>
            <a:ext cx="1674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7308699" y="1157764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Lĩnh</a:t>
            </a:r>
            <a:r>
              <a:rPr lang="en-US" sz="1900" b="1"/>
              <a:t> </a:t>
            </a:r>
            <a:r>
              <a:rPr lang="en-US" sz="1900" b="1" err="1"/>
              <a:t>vực</a:t>
            </a:r>
            <a:r>
              <a:rPr lang="en-US" sz="1900" b="1"/>
              <a:t> </a:t>
            </a:r>
            <a:r>
              <a:rPr lang="en-US" sz="1900" b="1" err="1"/>
              <a:t>hoạt</a:t>
            </a:r>
            <a:r>
              <a:rPr lang="en-US" sz="1900" b="1"/>
              <a:t> </a:t>
            </a:r>
            <a:r>
              <a:rPr lang="en-US" sz="1900" b="1" err="1"/>
              <a:t>động</a:t>
            </a:r>
            <a:endParaRPr lang="en-US" sz="1900" b="1"/>
          </a:p>
        </p:txBody>
      </p:sp>
      <p:sp>
        <p:nvSpPr>
          <p:cNvPr id="20" name="TextBox 19"/>
          <p:cNvSpPr txBox="1"/>
          <p:nvPr/>
        </p:nvSpPr>
        <p:spPr>
          <a:xfrm>
            <a:off x="7308233" y="1557755"/>
            <a:ext cx="447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err="1"/>
              <a:t>Dịch</a:t>
            </a:r>
            <a:r>
              <a:rPr lang="en-US" sz="1600"/>
              <a:t> </a:t>
            </a:r>
            <a:r>
              <a:rPr lang="en-US" sz="1600" err="1"/>
              <a:t>vụ</a:t>
            </a:r>
            <a:endParaRPr 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68" y="1196859"/>
            <a:ext cx="463143" cy="433746"/>
          </a:xfrm>
          <a:prstGeom prst="rect">
            <a:avLst/>
          </a:prstGeom>
        </p:spPr>
      </p:pic>
      <p:pic>
        <p:nvPicPr>
          <p:cNvPr id="21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21" y="1995781"/>
            <a:ext cx="463143" cy="4337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27943" y="1958760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Hoạt</a:t>
            </a:r>
            <a:r>
              <a:rPr lang="en-US" sz="1900" b="1"/>
              <a:t> </a:t>
            </a:r>
            <a:r>
              <a:rPr lang="en-US" sz="1900" b="1" err="1"/>
              <a:t>động</a:t>
            </a:r>
            <a:r>
              <a:rPr lang="en-US" sz="1900" b="1"/>
              <a:t> </a:t>
            </a:r>
            <a:r>
              <a:rPr lang="en-US" sz="1900" b="1" err="1"/>
              <a:t>chủ</a:t>
            </a:r>
            <a:r>
              <a:rPr lang="en-US" sz="1900" b="1"/>
              <a:t> </a:t>
            </a:r>
            <a:r>
              <a:rPr lang="en-US" sz="1900" b="1" err="1"/>
              <a:t>yếu</a:t>
            </a:r>
            <a:r>
              <a:rPr lang="en-US" sz="1900" b="1"/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8233" y="2324351"/>
            <a:ext cx="3066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Trông giữ chó mèo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Chăm sóc thú cưng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err="1"/>
              <a:t>Khám</a:t>
            </a:r>
            <a:r>
              <a:rPr lang="en-US" sz="1600"/>
              <a:t> </a:t>
            </a:r>
            <a:r>
              <a:rPr lang="en-US" sz="1600" err="1"/>
              <a:t>và</a:t>
            </a:r>
            <a:r>
              <a:rPr lang="en-US" sz="1600"/>
              <a:t> </a:t>
            </a:r>
            <a:r>
              <a:rPr lang="en-US" sz="1600" err="1"/>
              <a:t>chữa</a:t>
            </a:r>
            <a:r>
              <a:rPr lang="en-US" sz="1600"/>
              <a:t> </a:t>
            </a:r>
            <a:r>
              <a:rPr lang="en-US" sz="1600" err="1"/>
              <a:t>bệnh</a:t>
            </a:r>
            <a:r>
              <a:rPr lang="en-US" sz="1600"/>
              <a:t> </a:t>
            </a:r>
            <a:r>
              <a:rPr lang="en-US" sz="1600" err="1"/>
              <a:t>cho</a:t>
            </a:r>
            <a:r>
              <a:rPr lang="en-US" sz="1600"/>
              <a:t> </a:t>
            </a:r>
            <a:r>
              <a:rPr lang="en-US" sz="1600" err="1"/>
              <a:t>chó</a:t>
            </a:r>
            <a:r>
              <a:rPr lang="en-US" sz="1600"/>
              <a:t> </a:t>
            </a:r>
            <a:r>
              <a:rPr lang="en-US" sz="1600" err="1"/>
              <a:t>mèo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4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68" y="3429000"/>
            <a:ext cx="463143" cy="43374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27943" y="3451731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Khách</a:t>
            </a:r>
            <a:r>
              <a:rPr lang="en-US" sz="1900" b="1"/>
              <a:t> </a:t>
            </a:r>
            <a:r>
              <a:rPr lang="en-US" sz="1900" b="1" err="1"/>
              <a:t>hàng</a:t>
            </a:r>
            <a:r>
              <a:rPr lang="en-US" sz="1900" b="1"/>
              <a:t> </a:t>
            </a:r>
            <a:r>
              <a:rPr lang="en-US" sz="1900" b="1" err="1"/>
              <a:t>chủ</a:t>
            </a:r>
            <a:r>
              <a:rPr lang="en-US" sz="1900" b="1"/>
              <a:t> </a:t>
            </a:r>
            <a:r>
              <a:rPr lang="en-US" sz="1900" b="1" err="1"/>
              <a:t>yếu</a:t>
            </a:r>
            <a:r>
              <a:rPr lang="en-US" sz="1900" b="1"/>
              <a:t> </a:t>
            </a:r>
            <a:r>
              <a:rPr lang="en-US" sz="1900" b="1" err="1"/>
              <a:t>sẽ</a:t>
            </a:r>
            <a:r>
              <a:rPr lang="en-US" sz="1900" b="1"/>
              <a:t> </a:t>
            </a:r>
            <a:r>
              <a:rPr lang="en-US" sz="1900" b="1" err="1"/>
              <a:t>là</a:t>
            </a:r>
            <a:r>
              <a:rPr lang="en-US" sz="1900" b="1"/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08233" y="3793145"/>
            <a:ext cx="505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Những người có nhu cầu nuôi thú cưng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7227943" y="4209420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Lợi</a:t>
            </a:r>
            <a:r>
              <a:rPr lang="en-US" sz="1900" b="1"/>
              <a:t> </a:t>
            </a:r>
            <a:r>
              <a:rPr lang="en-US" sz="1900" b="1" err="1"/>
              <a:t>ích</a:t>
            </a:r>
            <a:r>
              <a:rPr lang="en-US" sz="1900" b="1"/>
              <a:t> </a:t>
            </a:r>
            <a:r>
              <a:rPr lang="en-US" sz="1900" b="1" err="1"/>
              <a:t>đem</a:t>
            </a:r>
            <a:r>
              <a:rPr lang="en-US" sz="1900" b="1"/>
              <a:t> </a:t>
            </a:r>
            <a:r>
              <a:rPr lang="en-US" sz="1900" b="1" err="1"/>
              <a:t>đến</a:t>
            </a:r>
            <a:r>
              <a:rPr lang="en-US" sz="1900" b="1"/>
              <a:t> </a:t>
            </a:r>
            <a:r>
              <a:rPr lang="en-US" sz="1900" b="1" err="1"/>
              <a:t>cho</a:t>
            </a:r>
            <a:r>
              <a:rPr lang="en-US" sz="1900" b="1"/>
              <a:t> </a:t>
            </a:r>
            <a:r>
              <a:rPr lang="en-US" sz="1900" b="1" err="1"/>
              <a:t>khách</a:t>
            </a:r>
            <a:r>
              <a:rPr lang="en-US" sz="1900" b="1"/>
              <a:t> </a:t>
            </a:r>
            <a:r>
              <a:rPr lang="en-US" sz="1900" b="1" err="1"/>
              <a:t>hàng</a:t>
            </a:r>
            <a:endParaRPr lang="en-US" sz="1900" b="1"/>
          </a:p>
        </p:txBody>
      </p:sp>
      <p:pic>
        <p:nvPicPr>
          <p:cNvPr id="15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20" y="4219121"/>
            <a:ext cx="463143" cy="4337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01493" y="4676027"/>
            <a:ext cx="4842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Đáp ứng nhu cầu chăm sóc</a:t>
            </a:r>
            <a:r>
              <a:rPr lang="en-US" sz="1600"/>
              <a:t> </a:t>
            </a:r>
            <a:r>
              <a:rPr lang="en-US" sz="1600" err="1"/>
              <a:t>và</a:t>
            </a:r>
            <a:r>
              <a:rPr lang="en-US" sz="1600"/>
              <a:t> </a:t>
            </a:r>
            <a:r>
              <a:rPr lang="en-US" sz="1600" err="1"/>
              <a:t>chữa</a:t>
            </a:r>
            <a:r>
              <a:rPr lang="en-US" sz="1600"/>
              <a:t> </a:t>
            </a:r>
            <a:r>
              <a:rPr lang="en-US" sz="1600" err="1"/>
              <a:t>bệnh</a:t>
            </a:r>
            <a:r>
              <a:rPr lang="en-US" sz="1600"/>
              <a:t> </a:t>
            </a:r>
            <a:r>
              <a:rPr lang="en-US" sz="1600" err="1"/>
              <a:t>cho</a:t>
            </a:r>
            <a:r>
              <a:rPr lang="vi-VN" sz="1600"/>
              <a:t> thú cưng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Cung cấp kiến thức chăm sóc thú cưng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Trông giữ thú cưng cho khách hàng có nhu cầu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Cắt tỉa lông cho thú cưng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B3829F-37E9-B245-BA57-E05193ED9B1C}"/>
              </a:ext>
            </a:extLst>
          </p:cNvPr>
          <p:cNvSpPr/>
          <p:nvPr/>
        </p:nvSpPr>
        <p:spPr>
          <a:xfrm>
            <a:off x="6650301" y="250505"/>
            <a:ext cx="4051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Mô</a:t>
            </a: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tả</a:t>
            </a: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doanh</a:t>
            </a: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nghiệp</a:t>
            </a:r>
            <a:endParaRPr lang="en-US" sz="3200" b="1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2" grpId="0"/>
      <p:bldP spid="9" grpId="0"/>
      <p:bldP spid="25" grpId="0"/>
      <p:bldP spid="26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6846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Thông tin thành viên</a:t>
            </a:r>
          </a:p>
        </p:txBody>
      </p:sp>
    </p:spTree>
    <p:extLst>
      <p:ext uri="{BB962C8B-B14F-4D97-AF65-F5344CB8AC3E}">
        <p14:creationId xmlns:p14="http://schemas.microsoft.com/office/powerpoint/2010/main" val="30991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298090" y="450191"/>
            <a:ext cx="837127" cy="64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986" y="4395135"/>
            <a:ext cx="290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/>
              <a:t>Đỗ</a:t>
            </a:r>
            <a:r>
              <a:rPr lang="en-US" sz="2000" b="1"/>
              <a:t> </a:t>
            </a:r>
            <a:r>
              <a:rPr lang="en-US" sz="2000" b="1" err="1"/>
              <a:t>Chí</a:t>
            </a:r>
            <a:r>
              <a:rPr lang="en-US" sz="2000" b="1"/>
              <a:t> </a:t>
            </a:r>
            <a:r>
              <a:rPr lang="en-US" sz="2000" b="1" err="1"/>
              <a:t>Tú</a:t>
            </a:r>
            <a:r>
              <a:rPr lang="en-US" sz="2000" b="1"/>
              <a:t> -PS11575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2417" y="4886949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1996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48471" y="4374034"/>
            <a:ext cx="329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/>
              <a:t>Ngô</a:t>
            </a:r>
            <a:r>
              <a:rPr lang="en-US" sz="2000" b="1"/>
              <a:t> </a:t>
            </a:r>
            <a:r>
              <a:rPr lang="en-US" sz="2000" b="1" err="1"/>
              <a:t>Quốc</a:t>
            </a:r>
            <a:r>
              <a:rPr lang="en-US" sz="2000" b="1"/>
              <a:t> Tùng-PS11396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63520" y="4886949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47788" y="4336286"/>
            <a:ext cx="4109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Nguyễn Thị Linh Chi-PS11535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24467" y="4886949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0F58DB-98F6-E141-A2A7-F3652C805832}"/>
              </a:ext>
            </a:extLst>
          </p:cNvPr>
          <p:cNvSpPr txBox="1"/>
          <p:nvPr/>
        </p:nvSpPr>
        <p:spPr>
          <a:xfrm>
            <a:off x="1238096" y="183224"/>
            <a:ext cx="1132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2.1 Chi tiết cá nhân những người đề xuất kế hoạch kinh doanh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F111A-D759-4F2A-9D05-6B5D917A22D1}"/>
              </a:ext>
            </a:extLst>
          </p:cNvPr>
          <p:cNvSpPr/>
          <p:nvPr/>
        </p:nvSpPr>
        <p:spPr>
          <a:xfrm>
            <a:off x="716654" y="1272862"/>
            <a:ext cx="3017520" cy="30175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558FBE-FB83-4199-9EA7-D67652C8BF43}"/>
              </a:ext>
            </a:extLst>
          </p:cNvPr>
          <p:cNvSpPr/>
          <p:nvPr/>
        </p:nvSpPr>
        <p:spPr>
          <a:xfrm>
            <a:off x="4587240" y="1272862"/>
            <a:ext cx="3017520" cy="30175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15DF0A-40A3-4FE3-B57A-520A7FC12E16}"/>
              </a:ext>
            </a:extLst>
          </p:cNvPr>
          <p:cNvSpPr/>
          <p:nvPr/>
        </p:nvSpPr>
        <p:spPr>
          <a:xfrm>
            <a:off x="8424467" y="1272862"/>
            <a:ext cx="3017520" cy="30175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95A10E-C340-486A-8535-14236C37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064" y="1255346"/>
            <a:ext cx="3108960" cy="31089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3E9F2-A73E-4F70-B3F5-F1BCD0FD1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700" y="1255346"/>
            <a:ext cx="3108960" cy="3108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C7FB57-C133-40C2-A4D3-D12EDC262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34" y="1253711"/>
            <a:ext cx="3108960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259454" y="444834"/>
            <a:ext cx="837127" cy="64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354" y="4233655"/>
            <a:ext cx="2236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Lê</a:t>
            </a:r>
            <a:r>
              <a:rPr lang="en-US" sz="2000" b="1"/>
              <a:t> Minh </a:t>
            </a:r>
            <a:r>
              <a:rPr lang="en-US" sz="2000" b="1" err="1"/>
              <a:t>Đăng</a:t>
            </a:r>
            <a:r>
              <a:rPr lang="en-US" sz="2000" b="1"/>
              <a:t> </a:t>
            </a:r>
          </a:p>
          <a:p>
            <a:pPr algn="ctr"/>
            <a:r>
              <a:rPr lang="en-US" sz="2000" b="1"/>
              <a:t>PS11725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85392" y="4876383"/>
            <a:ext cx="2951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48583" y="4227969"/>
            <a:ext cx="2608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Hoàng</a:t>
            </a:r>
            <a:r>
              <a:rPr lang="en-US" sz="2000" b="1" dirty="0"/>
              <a:t> </a:t>
            </a:r>
            <a:r>
              <a:rPr lang="en-US" sz="2000" b="1" dirty="0" err="1"/>
              <a:t>Văn</a:t>
            </a:r>
            <a:r>
              <a:rPr lang="en-US" sz="2000" b="1" dirty="0"/>
              <a:t> </a:t>
            </a:r>
            <a:r>
              <a:rPr lang="en-US" sz="2000" b="1" dirty="0" err="1"/>
              <a:t>Huỳnh</a:t>
            </a:r>
            <a:endParaRPr lang="en-US" sz="2000" b="1" dirty="0"/>
          </a:p>
          <a:p>
            <a:pPr algn="ctr"/>
            <a:r>
              <a:rPr lang="en-US" sz="2000" b="1" dirty="0"/>
              <a:t>PS11694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41311" y="4936685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53949" y="4224005"/>
            <a:ext cx="2156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Phạm</a:t>
            </a:r>
            <a:r>
              <a:rPr lang="en-US" sz="2000" b="1" dirty="0"/>
              <a:t> Minh Kha </a:t>
            </a:r>
          </a:p>
          <a:p>
            <a:pPr algn="ctr"/>
            <a:r>
              <a:rPr lang="en-US" sz="2000" b="1" dirty="0"/>
              <a:t>PS11482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12995" y="4945177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43976" y="4168497"/>
            <a:ext cx="2156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Lý</a:t>
            </a:r>
            <a:r>
              <a:rPr lang="en-US" sz="2000" b="1" dirty="0"/>
              <a:t> </a:t>
            </a:r>
            <a:r>
              <a:rPr lang="en-US" sz="2000" b="1" dirty="0" err="1"/>
              <a:t>Phát</a:t>
            </a:r>
            <a:r>
              <a:rPr lang="en-US" sz="2000" b="1" dirty="0"/>
              <a:t> </a:t>
            </a:r>
            <a:r>
              <a:rPr lang="en-US" sz="2000" b="1" dirty="0" err="1"/>
              <a:t>Tài</a:t>
            </a:r>
            <a:r>
              <a:rPr lang="en-US" sz="2000" b="1" dirty="0"/>
              <a:t> </a:t>
            </a:r>
          </a:p>
          <a:p>
            <a:pPr algn="ctr"/>
            <a:r>
              <a:rPr lang="en-US" sz="2000" b="1" dirty="0"/>
              <a:t>PS11225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29629" y="4936684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err="1"/>
              <a:t>Học</a:t>
            </a:r>
            <a:r>
              <a:rPr lang="en-US" sz="2000" dirty="0"/>
              <a:t> 2 </a:t>
            </a:r>
            <a:r>
              <a:rPr lang="en-US" sz="2000" dirty="0" err="1"/>
              <a:t>năm</a:t>
            </a:r>
            <a:r>
              <a:rPr lang="en-US" sz="2000" dirty="0"/>
              <a:t> 4 </a:t>
            </a:r>
            <a:r>
              <a:rPr lang="en-US" sz="2000" dirty="0" err="1"/>
              <a:t>tháng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FPT Polytechnic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53990-A2FF-5B46-99D7-25A72594D543}"/>
              </a:ext>
            </a:extLst>
          </p:cNvPr>
          <p:cNvSpPr txBox="1"/>
          <p:nvPr/>
        </p:nvSpPr>
        <p:spPr>
          <a:xfrm>
            <a:off x="1238096" y="183224"/>
            <a:ext cx="1132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2.1 Chi tiết cá nhân những người đề xuất kế hoạch kinh doanh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CE40DD-AEAA-4E77-9898-2AE1206DB769}"/>
              </a:ext>
            </a:extLst>
          </p:cNvPr>
          <p:cNvSpPr/>
          <p:nvPr/>
        </p:nvSpPr>
        <p:spPr>
          <a:xfrm>
            <a:off x="419299" y="1467063"/>
            <a:ext cx="2560320" cy="25603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CD886D-7A39-48A6-9AA0-11F7B0A87A9C}"/>
              </a:ext>
            </a:extLst>
          </p:cNvPr>
          <p:cNvSpPr/>
          <p:nvPr/>
        </p:nvSpPr>
        <p:spPr>
          <a:xfrm>
            <a:off x="3340767" y="1478363"/>
            <a:ext cx="2560320" cy="25603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F10D1D-4B19-4324-B41D-71A8E683990E}"/>
              </a:ext>
            </a:extLst>
          </p:cNvPr>
          <p:cNvSpPr/>
          <p:nvPr/>
        </p:nvSpPr>
        <p:spPr>
          <a:xfrm>
            <a:off x="6271963" y="1476791"/>
            <a:ext cx="2560320" cy="25603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C4F9A66-97BD-41C6-A781-9F3EEA15EB46}"/>
              </a:ext>
            </a:extLst>
          </p:cNvPr>
          <p:cNvSpPr/>
          <p:nvPr/>
        </p:nvSpPr>
        <p:spPr>
          <a:xfrm>
            <a:off x="9200234" y="1468298"/>
            <a:ext cx="2560320" cy="25603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27A4-69B0-4662-9CCF-27BD6AE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13" y="1562881"/>
            <a:ext cx="2377440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F4322-9A16-48B8-AD49-AC9713358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495" y="1459847"/>
            <a:ext cx="2651760" cy="2651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22B31-AC01-48B6-B09F-A6CEC7F64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142" y="1458097"/>
            <a:ext cx="2651760" cy="2651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722D1D-D10C-468A-8E7B-BC95F52AD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434" y="1456436"/>
            <a:ext cx="265176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Antee">
      <a:dk1>
        <a:srgbClr val="060606"/>
      </a:dk1>
      <a:lt1>
        <a:srgbClr val="F5F5F5"/>
      </a:lt1>
      <a:dk2>
        <a:srgbClr val="1F2731"/>
      </a:dk2>
      <a:lt2>
        <a:srgbClr val="E7E6E6"/>
      </a:lt2>
      <a:accent1>
        <a:srgbClr val="FFC000"/>
      </a:accent1>
      <a:accent2>
        <a:srgbClr val="757070"/>
      </a:accent2>
      <a:accent3>
        <a:srgbClr val="A5A5A5"/>
      </a:accent3>
      <a:accent4>
        <a:srgbClr val="FFC000"/>
      </a:accent4>
      <a:accent5>
        <a:srgbClr val="C0C0C0"/>
      </a:accent5>
      <a:accent6>
        <a:srgbClr val="44444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2301</Words>
  <Application>Microsoft Macintosh PowerPoint</Application>
  <PresentationFormat>Widescreen</PresentationFormat>
  <Paragraphs>838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Calibri</vt:lpstr>
      <vt:lpstr>Arial</vt:lpstr>
      <vt:lpstr>Microsoft YaHei</vt:lpstr>
      <vt:lpstr>Wingdings</vt:lpstr>
      <vt:lpstr>Lato</vt:lpstr>
      <vt:lpstr>造字工房悦圆演示版常规体</vt:lpstr>
      <vt:lpstr>Arial </vt:lpstr>
      <vt:lpstr>字魂7号-温暖童稚体</vt:lpstr>
      <vt:lpstr>Times New Roman</vt:lpstr>
      <vt:lpstr>字魂17号-萌趣果冻体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Nguyễn Thị Linh Chi</dc:creator>
  <cp:lastModifiedBy>Microsoft Office User</cp:lastModifiedBy>
  <cp:revision>100</cp:revision>
  <dcterms:modified xsi:type="dcterms:W3CDTF">2021-08-17T12:07:31Z</dcterms:modified>
</cp:coreProperties>
</file>